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9" r:id="rId1"/>
  </p:sldMasterIdLst>
  <p:sldIdLst>
    <p:sldId id="256" r:id="rId2"/>
    <p:sldId id="405" r:id="rId3"/>
    <p:sldId id="281" r:id="rId4"/>
    <p:sldId id="280" r:id="rId5"/>
    <p:sldId id="279" r:id="rId6"/>
    <p:sldId id="334" r:id="rId7"/>
    <p:sldId id="335" r:id="rId8"/>
    <p:sldId id="264" r:id="rId9"/>
    <p:sldId id="385" r:id="rId10"/>
    <p:sldId id="386" r:id="rId11"/>
    <p:sldId id="265" r:id="rId12"/>
    <p:sldId id="266" r:id="rId13"/>
    <p:sldId id="292" r:id="rId14"/>
    <p:sldId id="380" r:id="rId15"/>
    <p:sldId id="397" r:id="rId16"/>
    <p:sldId id="293" r:id="rId17"/>
    <p:sldId id="406" r:id="rId18"/>
    <p:sldId id="26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316" autoAdjust="0"/>
  </p:normalViewPr>
  <p:slideViewPr>
    <p:cSldViewPr snapToGrid="0">
      <p:cViewPr varScale="1">
        <p:scale>
          <a:sx n="152" d="100"/>
          <a:sy n="152" d="100"/>
        </p:scale>
        <p:origin x="618" y="150"/>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png>
</file>

<file path=ppt/media/image21.png>
</file>

<file path=ppt/media/image22.png>
</file>

<file path=ppt/media/image23.jpeg>
</file>

<file path=ppt/media/image24.png>
</file>

<file path=ppt/media/image25.jpeg>
</file>

<file path=ppt/media/image26.png>
</file>

<file path=ppt/media/image27.jpeg>
</file>

<file path=ppt/media/image28.jpeg>
</file>

<file path=ppt/media/image29.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Unvan 1"/>
          <p:cNvSpPr>
            <a:spLocks noGrp="1"/>
          </p:cNvSpPr>
          <p:nvPr>
            <p:ph type="ctrTitle"/>
          </p:nvPr>
        </p:nvSpPr>
        <p:spPr>
          <a:xfrm>
            <a:off x="1524000" y="1122363"/>
            <a:ext cx="9144000" cy="2387600"/>
          </a:xfrm>
        </p:spPr>
        <p:txBody>
          <a:bodyPr anchor="b"/>
          <a:lstStyle>
            <a:lvl1pPr algn="ctr">
              <a:defRPr sz="6000"/>
            </a:lvl1pPr>
          </a:lstStyle>
          <a:p>
            <a:r>
              <a:rPr lang="tr-TR"/>
              <a:t>Asıl başlık stili için tıklatın</a:t>
            </a:r>
            <a:endParaRPr lang="en-US"/>
          </a:p>
        </p:txBody>
      </p:sp>
      <p:sp>
        <p:nvSpPr>
          <p:cNvPr id="3" name="Alt Başlık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a:p>
        </p:txBody>
      </p:sp>
      <p:sp>
        <p:nvSpPr>
          <p:cNvPr id="4" name="Veri Yer Tutucusu 3"/>
          <p:cNvSpPr>
            <a:spLocks noGrp="1"/>
          </p:cNvSpPr>
          <p:nvPr>
            <p:ph type="dt" sz="half" idx="10"/>
          </p:nvPr>
        </p:nvSpPr>
        <p:spPr/>
        <p:txBody>
          <a:bodyPr/>
          <a:lstStyle/>
          <a:p>
            <a:fld id="{EF4BF6A7-8A89-41AD-9BCE-BBD86AE20461}" type="datetimeFigureOut">
              <a:rPr lang="en-US" smtClean="0"/>
              <a:t>8/14/2024</a:t>
            </a:fld>
            <a:endParaRPr lang="en-US"/>
          </a:p>
        </p:txBody>
      </p:sp>
      <p:sp>
        <p:nvSpPr>
          <p:cNvPr id="5" name="Altbilgi Yer Tutucusu 4"/>
          <p:cNvSpPr>
            <a:spLocks noGrp="1"/>
          </p:cNvSpPr>
          <p:nvPr>
            <p:ph type="ftr" sz="quarter" idx="11"/>
          </p:nvPr>
        </p:nvSpPr>
        <p:spPr/>
        <p:txBody>
          <a:bodyPr/>
          <a:lstStyle/>
          <a:p>
            <a:endParaRPr lang="en-US"/>
          </a:p>
        </p:txBody>
      </p:sp>
      <p:sp>
        <p:nvSpPr>
          <p:cNvPr id="6" name="Slayt Numarası Yer Tutucusu 5"/>
          <p:cNvSpPr>
            <a:spLocks noGrp="1"/>
          </p:cNvSpPr>
          <p:nvPr>
            <p:ph type="sldNum" sz="quarter" idx="12"/>
          </p:nvPr>
        </p:nvSpPr>
        <p:spPr/>
        <p:txBody>
          <a:bodyPr/>
          <a:lstStyle/>
          <a:p>
            <a:fld id="{B2A2A547-83A1-482D-B3FA-0D75B5371C20}" type="slidenum">
              <a:rPr lang="en-US" smtClean="0"/>
              <a:t>‹#›</a:t>
            </a:fld>
            <a:endParaRPr lang="en-US"/>
          </a:p>
        </p:txBody>
      </p:sp>
    </p:spTree>
    <p:extLst>
      <p:ext uri="{BB962C8B-B14F-4D97-AF65-F5344CB8AC3E}">
        <p14:creationId xmlns:p14="http://schemas.microsoft.com/office/powerpoint/2010/main" val="11596645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a:t>Asıl başlık stili için tıklatın</a:t>
            </a:r>
            <a:endParaRPr lang="en-US"/>
          </a:p>
        </p:txBody>
      </p:sp>
      <p:sp>
        <p:nvSpPr>
          <p:cNvPr id="3" name="Dikey Metin Yer Tutucusu 2"/>
          <p:cNvSpPr>
            <a:spLocks noGrp="1"/>
          </p:cNvSpPr>
          <p:nvPr>
            <p:ph type="body" orient="vert" idx="1"/>
          </p:nvPr>
        </p:nvSpPr>
        <p:spPr/>
        <p:txBody>
          <a:bodyPr vert="eaVert"/>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4" name="Veri Yer Tutucusu 3"/>
          <p:cNvSpPr>
            <a:spLocks noGrp="1"/>
          </p:cNvSpPr>
          <p:nvPr>
            <p:ph type="dt" sz="half" idx="10"/>
          </p:nvPr>
        </p:nvSpPr>
        <p:spPr/>
        <p:txBody>
          <a:bodyPr/>
          <a:lstStyle/>
          <a:p>
            <a:fld id="{EF4BF6A7-8A89-41AD-9BCE-BBD86AE20461}" type="datetimeFigureOut">
              <a:rPr lang="en-US" smtClean="0"/>
              <a:t>8/14/2024</a:t>
            </a:fld>
            <a:endParaRPr lang="en-US"/>
          </a:p>
        </p:txBody>
      </p:sp>
      <p:sp>
        <p:nvSpPr>
          <p:cNvPr id="5" name="Altbilgi Yer Tutucusu 4"/>
          <p:cNvSpPr>
            <a:spLocks noGrp="1"/>
          </p:cNvSpPr>
          <p:nvPr>
            <p:ph type="ftr" sz="quarter" idx="11"/>
          </p:nvPr>
        </p:nvSpPr>
        <p:spPr/>
        <p:txBody>
          <a:bodyPr/>
          <a:lstStyle/>
          <a:p>
            <a:endParaRPr lang="en-US"/>
          </a:p>
        </p:txBody>
      </p:sp>
      <p:sp>
        <p:nvSpPr>
          <p:cNvPr id="6" name="Slayt Numarası Yer Tutucusu 5"/>
          <p:cNvSpPr>
            <a:spLocks noGrp="1"/>
          </p:cNvSpPr>
          <p:nvPr>
            <p:ph type="sldNum" sz="quarter" idx="12"/>
          </p:nvPr>
        </p:nvSpPr>
        <p:spPr/>
        <p:txBody>
          <a:bodyPr/>
          <a:lstStyle/>
          <a:p>
            <a:fld id="{B2A2A547-83A1-482D-B3FA-0D75B5371C20}" type="slidenum">
              <a:rPr lang="en-US" smtClean="0"/>
              <a:t>‹#›</a:t>
            </a:fld>
            <a:endParaRPr lang="en-US"/>
          </a:p>
        </p:txBody>
      </p:sp>
    </p:spTree>
    <p:extLst>
      <p:ext uri="{BB962C8B-B14F-4D97-AF65-F5344CB8AC3E}">
        <p14:creationId xmlns:p14="http://schemas.microsoft.com/office/powerpoint/2010/main" val="26422167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8724900" y="365125"/>
            <a:ext cx="2628900" cy="5811838"/>
          </a:xfrm>
        </p:spPr>
        <p:txBody>
          <a:bodyPr vert="eaVert"/>
          <a:lstStyle/>
          <a:p>
            <a:r>
              <a:rPr lang="tr-TR"/>
              <a:t>Asıl başlık stili için tıklatın</a:t>
            </a:r>
            <a:endParaRPr lang="en-US"/>
          </a:p>
        </p:txBody>
      </p:sp>
      <p:sp>
        <p:nvSpPr>
          <p:cNvPr id="3" name="Dikey Metin Yer Tutucusu 2"/>
          <p:cNvSpPr>
            <a:spLocks noGrp="1"/>
          </p:cNvSpPr>
          <p:nvPr>
            <p:ph type="body" orient="vert" idx="1"/>
          </p:nvPr>
        </p:nvSpPr>
        <p:spPr>
          <a:xfrm>
            <a:off x="838200" y="365125"/>
            <a:ext cx="7734300" cy="5811838"/>
          </a:xfrm>
        </p:spPr>
        <p:txBody>
          <a:bodyPr vert="eaVert"/>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4" name="Veri Yer Tutucusu 3"/>
          <p:cNvSpPr>
            <a:spLocks noGrp="1"/>
          </p:cNvSpPr>
          <p:nvPr>
            <p:ph type="dt" sz="half" idx="10"/>
          </p:nvPr>
        </p:nvSpPr>
        <p:spPr/>
        <p:txBody>
          <a:bodyPr/>
          <a:lstStyle/>
          <a:p>
            <a:fld id="{EF4BF6A7-8A89-41AD-9BCE-BBD86AE20461}" type="datetimeFigureOut">
              <a:rPr lang="en-US" smtClean="0"/>
              <a:t>8/14/2024</a:t>
            </a:fld>
            <a:endParaRPr lang="en-US"/>
          </a:p>
        </p:txBody>
      </p:sp>
      <p:sp>
        <p:nvSpPr>
          <p:cNvPr id="5" name="Altbilgi Yer Tutucusu 4"/>
          <p:cNvSpPr>
            <a:spLocks noGrp="1"/>
          </p:cNvSpPr>
          <p:nvPr>
            <p:ph type="ftr" sz="quarter" idx="11"/>
          </p:nvPr>
        </p:nvSpPr>
        <p:spPr/>
        <p:txBody>
          <a:bodyPr/>
          <a:lstStyle/>
          <a:p>
            <a:endParaRPr lang="en-US"/>
          </a:p>
        </p:txBody>
      </p:sp>
      <p:sp>
        <p:nvSpPr>
          <p:cNvPr id="6" name="Slayt Numarası Yer Tutucusu 5"/>
          <p:cNvSpPr>
            <a:spLocks noGrp="1"/>
          </p:cNvSpPr>
          <p:nvPr>
            <p:ph type="sldNum" sz="quarter" idx="12"/>
          </p:nvPr>
        </p:nvSpPr>
        <p:spPr/>
        <p:txBody>
          <a:bodyPr/>
          <a:lstStyle/>
          <a:p>
            <a:fld id="{B2A2A547-83A1-482D-B3FA-0D75B5371C20}" type="slidenum">
              <a:rPr lang="en-US" smtClean="0"/>
              <a:t>‹#›</a:t>
            </a:fld>
            <a:endParaRPr lang="en-US"/>
          </a:p>
        </p:txBody>
      </p:sp>
    </p:spTree>
    <p:extLst>
      <p:ext uri="{BB962C8B-B14F-4D97-AF65-F5344CB8AC3E}">
        <p14:creationId xmlns:p14="http://schemas.microsoft.com/office/powerpoint/2010/main" val="40455311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a:t>Asıl başlık stili için tıklatın</a:t>
            </a:r>
            <a:endParaRPr lang="en-US"/>
          </a:p>
        </p:txBody>
      </p:sp>
      <p:sp>
        <p:nvSpPr>
          <p:cNvPr id="3" name="İçerik Yer Tutucusu 2"/>
          <p:cNvSpPr>
            <a:spLocks noGrp="1"/>
          </p:cNvSpPr>
          <p:nvPr>
            <p:ph idx="1"/>
          </p:nvPr>
        </p:nvSpPr>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4" name="Veri Yer Tutucusu 3"/>
          <p:cNvSpPr>
            <a:spLocks noGrp="1"/>
          </p:cNvSpPr>
          <p:nvPr>
            <p:ph type="dt" sz="half" idx="10"/>
          </p:nvPr>
        </p:nvSpPr>
        <p:spPr/>
        <p:txBody>
          <a:bodyPr/>
          <a:lstStyle/>
          <a:p>
            <a:fld id="{EF4BF6A7-8A89-41AD-9BCE-BBD86AE20461}" type="datetimeFigureOut">
              <a:rPr lang="en-US" smtClean="0"/>
              <a:t>8/14/2024</a:t>
            </a:fld>
            <a:endParaRPr lang="en-US"/>
          </a:p>
        </p:txBody>
      </p:sp>
      <p:sp>
        <p:nvSpPr>
          <p:cNvPr id="5" name="Altbilgi Yer Tutucusu 4"/>
          <p:cNvSpPr>
            <a:spLocks noGrp="1"/>
          </p:cNvSpPr>
          <p:nvPr>
            <p:ph type="ftr" sz="quarter" idx="11"/>
          </p:nvPr>
        </p:nvSpPr>
        <p:spPr/>
        <p:txBody>
          <a:bodyPr/>
          <a:lstStyle/>
          <a:p>
            <a:endParaRPr lang="en-US"/>
          </a:p>
        </p:txBody>
      </p:sp>
      <p:sp>
        <p:nvSpPr>
          <p:cNvPr id="6" name="Slayt Numarası Yer Tutucusu 5"/>
          <p:cNvSpPr>
            <a:spLocks noGrp="1"/>
          </p:cNvSpPr>
          <p:nvPr>
            <p:ph type="sldNum" sz="quarter" idx="12"/>
          </p:nvPr>
        </p:nvSpPr>
        <p:spPr/>
        <p:txBody>
          <a:bodyPr/>
          <a:lstStyle/>
          <a:p>
            <a:fld id="{B2A2A547-83A1-482D-B3FA-0D75B5371C20}" type="slidenum">
              <a:rPr lang="en-US" smtClean="0"/>
              <a:t>‹#›</a:t>
            </a:fld>
            <a:endParaRPr lang="en-US"/>
          </a:p>
        </p:txBody>
      </p:sp>
    </p:spTree>
    <p:extLst>
      <p:ext uri="{BB962C8B-B14F-4D97-AF65-F5344CB8AC3E}">
        <p14:creationId xmlns:p14="http://schemas.microsoft.com/office/powerpoint/2010/main" val="9672385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Unvan 1"/>
          <p:cNvSpPr>
            <a:spLocks noGrp="1"/>
          </p:cNvSpPr>
          <p:nvPr>
            <p:ph type="title"/>
          </p:nvPr>
        </p:nvSpPr>
        <p:spPr>
          <a:xfrm>
            <a:off x="831850" y="1709738"/>
            <a:ext cx="10515600" cy="2852737"/>
          </a:xfrm>
        </p:spPr>
        <p:txBody>
          <a:bodyPr anchor="b"/>
          <a:lstStyle>
            <a:lvl1pPr>
              <a:defRPr sz="6000"/>
            </a:lvl1pPr>
          </a:lstStyle>
          <a:p>
            <a:r>
              <a:rPr lang="tr-TR"/>
              <a:t>Asıl başlık stili için tıklatın</a:t>
            </a:r>
            <a:endParaRPr lang="en-US"/>
          </a:p>
        </p:txBody>
      </p:sp>
      <p:sp>
        <p:nvSpPr>
          <p:cNvPr id="3" name="Metin Yer Tutucusu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a:t>
            </a:r>
          </a:p>
        </p:txBody>
      </p:sp>
      <p:sp>
        <p:nvSpPr>
          <p:cNvPr id="4" name="Veri Yer Tutucusu 3"/>
          <p:cNvSpPr>
            <a:spLocks noGrp="1"/>
          </p:cNvSpPr>
          <p:nvPr>
            <p:ph type="dt" sz="half" idx="10"/>
          </p:nvPr>
        </p:nvSpPr>
        <p:spPr/>
        <p:txBody>
          <a:bodyPr/>
          <a:lstStyle/>
          <a:p>
            <a:fld id="{EF4BF6A7-8A89-41AD-9BCE-BBD86AE20461}" type="datetimeFigureOut">
              <a:rPr lang="en-US" smtClean="0"/>
              <a:t>8/14/2024</a:t>
            </a:fld>
            <a:endParaRPr lang="en-US"/>
          </a:p>
        </p:txBody>
      </p:sp>
      <p:sp>
        <p:nvSpPr>
          <p:cNvPr id="5" name="Altbilgi Yer Tutucusu 4"/>
          <p:cNvSpPr>
            <a:spLocks noGrp="1"/>
          </p:cNvSpPr>
          <p:nvPr>
            <p:ph type="ftr" sz="quarter" idx="11"/>
          </p:nvPr>
        </p:nvSpPr>
        <p:spPr/>
        <p:txBody>
          <a:bodyPr/>
          <a:lstStyle/>
          <a:p>
            <a:endParaRPr lang="en-US"/>
          </a:p>
        </p:txBody>
      </p:sp>
      <p:sp>
        <p:nvSpPr>
          <p:cNvPr id="6" name="Slayt Numarası Yer Tutucusu 5"/>
          <p:cNvSpPr>
            <a:spLocks noGrp="1"/>
          </p:cNvSpPr>
          <p:nvPr>
            <p:ph type="sldNum" sz="quarter" idx="12"/>
          </p:nvPr>
        </p:nvSpPr>
        <p:spPr/>
        <p:txBody>
          <a:bodyPr/>
          <a:lstStyle/>
          <a:p>
            <a:fld id="{B2A2A547-83A1-482D-B3FA-0D75B5371C20}" type="slidenum">
              <a:rPr lang="en-US" smtClean="0"/>
              <a:t>‹#›</a:t>
            </a:fld>
            <a:endParaRPr lang="en-US"/>
          </a:p>
        </p:txBody>
      </p:sp>
    </p:spTree>
    <p:extLst>
      <p:ext uri="{BB962C8B-B14F-4D97-AF65-F5344CB8AC3E}">
        <p14:creationId xmlns:p14="http://schemas.microsoft.com/office/powerpoint/2010/main" val="2420734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a:t>Asıl başlık stili için tıklatın</a:t>
            </a:r>
            <a:endParaRPr lang="en-US"/>
          </a:p>
        </p:txBody>
      </p:sp>
      <p:sp>
        <p:nvSpPr>
          <p:cNvPr id="3" name="İçerik Yer Tutucusu 2"/>
          <p:cNvSpPr>
            <a:spLocks noGrp="1"/>
          </p:cNvSpPr>
          <p:nvPr>
            <p:ph sz="half" idx="1"/>
          </p:nvPr>
        </p:nvSpPr>
        <p:spPr>
          <a:xfrm>
            <a:off x="838200" y="1825625"/>
            <a:ext cx="5181600" cy="4351338"/>
          </a:xfrm>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4" name="İçerik Yer Tutucusu 3"/>
          <p:cNvSpPr>
            <a:spLocks noGrp="1"/>
          </p:cNvSpPr>
          <p:nvPr>
            <p:ph sz="half" idx="2"/>
          </p:nvPr>
        </p:nvSpPr>
        <p:spPr>
          <a:xfrm>
            <a:off x="6172200" y="1825625"/>
            <a:ext cx="5181600" cy="4351338"/>
          </a:xfrm>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5" name="Veri Yer Tutucusu 4"/>
          <p:cNvSpPr>
            <a:spLocks noGrp="1"/>
          </p:cNvSpPr>
          <p:nvPr>
            <p:ph type="dt" sz="half" idx="10"/>
          </p:nvPr>
        </p:nvSpPr>
        <p:spPr/>
        <p:txBody>
          <a:bodyPr/>
          <a:lstStyle/>
          <a:p>
            <a:fld id="{EF4BF6A7-8A89-41AD-9BCE-BBD86AE20461}" type="datetimeFigureOut">
              <a:rPr lang="en-US" smtClean="0"/>
              <a:t>8/14/2024</a:t>
            </a:fld>
            <a:endParaRPr lang="en-US"/>
          </a:p>
        </p:txBody>
      </p:sp>
      <p:sp>
        <p:nvSpPr>
          <p:cNvPr id="6" name="Altbilgi Yer Tutucusu 5"/>
          <p:cNvSpPr>
            <a:spLocks noGrp="1"/>
          </p:cNvSpPr>
          <p:nvPr>
            <p:ph type="ftr" sz="quarter" idx="11"/>
          </p:nvPr>
        </p:nvSpPr>
        <p:spPr/>
        <p:txBody>
          <a:bodyPr/>
          <a:lstStyle/>
          <a:p>
            <a:endParaRPr lang="en-US"/>
          </a:p>
        </p:txBody>
      </p:sp>
      <p:sp>
        <p:nvSpPr>
          <p:cNvPr id="7" name="Slayt Numarası Yer Tutucusu 6"/>
          <p:cNvSpPr>
            <a:spLocks noGrp="1"/>
          </p:cNvSpPr>
          <p:nvPr>
            <p:ph type="sldNum" sz="quarter" idx="12"/>
          </p:nvPr>
        </p:nvSpPr>
        <p:spPr/>
        <p:txBody>
          <a:bodyPr/>
          <a:lstStyle/>
          <a:p>
            <a:fld id="{B2A2A547-83A1-482D-B3FA-0D75B5371C20}" type="slidenum">
              <a:rPr lang="en-US" smtClean="0"/>
              <a:t>‹#›</a:t>
            </a:fld>
            <a:endParaRPr lang="en-US"/>
          </a:p>
        </p:txBody>
      </p:sp>
    </p:spTree>
    <p:extLst>
      <p:ext uri="{BB962C8B-B14F-4D97-AF65-F5344CB8AC3E}">
        <p14:creationId xmlns:p14="http://schemas.microsoft.com/office/powerpoint/2010/main" val="1530071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Unvan 1"/>
          <p:cNvSpPr>
            <a:spLocks noGrp="1"/>
          </p:cNvSpPr>
          <p:nvPr>
            <p:ph type="title"/>
          </p:nvPr>
        </p:nvSpPr>
        <p:spPr>
          <a:xfrm>
            <a:off x="839788" y="365125"/>
            <a:ext cx="10515600" cy="1325563"/>
          </a:xfrm>
        </p:spPr>
        <p:txBody>
          <a:bodyPr/>
          <a:lstStyle/>
          <a:p>
            <a:r>
              <a:rPr lang="tr-TR"/>
              <a:t>Asıl başlık stili için tıklatın</a:t>
            </a:r>
            <a:endParaRPr lang="en-US"/>
          </a:p>
        </p:txBody>
      </p:sp>
      <p:sp>
        <p:nvSpPr>
          <p:cNvPr id="3" name="Metin Yer Tutucusu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a:t>
            </a:r>
          </a:p>
        </p:txBody>
      </p:sp>
      <p:sp>
        <p:nvSpPr>
          <p:cNvPr id="4" name="İçerik Yer Tutucusu 3"/>
          <p:cNvSpPr>
            <a:spLocks noGrp="1"/>
          </p:cNvSpPr>
          <p:nvPr>
            <p:ph sz="half" idx="2"/>
          </p:nvPr>
        </p:nvSpPr>
        <p:spPr>
          <a:xfrm>
            <a:off x="839788" y="2505075"/>
            <a:ext cx="5157787" cy="3684588"/>
          </a:xfrm>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5" name="Metin Yer Tutucusu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a:t>
            </a:r>
          </a:p>
        </p:txBody>
      </p:sp>
      <p:sp>
        <p:nvSpPr>
          <p:cNvPr id="6" name="İçerik Yer Tutucusu 5"/>
          <p:cNvSpPr>
            <a:spLocks noGrp="1"/>
          </p:cNvSpPr>
          <p:nvPr>
            <p:ph sz="quarter" idx="4"/>
          </p:nvPr>
        </p:nvSpPr>
        <p:spPr>
          <a:xfrm>
            <a:off x="6172200" y="2505075"/>
            <a:ext cx="5183188" cy="3684588"/>
          </a:xfrm>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7" name="Veri Yer Tutucusu 6"/>
          <p:cNvSpPr>
            <a:spLocks noGrp="1"/>
          </p:cNvSpPr>
          <p:nvPr>
            <p:ph type="dt" sz="half" idx="10"/>
          </p:nvPr>
        </p:nvSpPr>
        <p:spPr/>
        <p:txBody>
          <a:bodyPr/>
          <a:lstStyle/>
          <a:p>
            <a:fld id="{EF4BF6A7-8A89-41AD-9BCE-BBD86AE20461}" type="datetimeFigureOut">
              <a:rPr lang="en-US" smtClean="0"/>
              <a:t>8/14/2024</a:t>
            </a:fld>
            <a:endParaRPr lang="en-US"/>
          </a:p>
        </p:txBody>
      </p:sp>
      <p:sp>
        <p:nvSpPr>
          <p:cNvPr id="8" name="Altbilgi Yer Tutucusu 7"/>
          <p:cNvSpPr>
            <a:spLocks noGrp="1"/>
          </p:cNvSpPr>
          <p:nvPr>
            <p:ph type="ftr" sz="quarter" idx="11"/>
          </p:nvPr>
        </p:nvSpPr>
        <p:spPr/>
        <p:txBody>
          <a:bodyPr/>
          <a:lstStyle/>
          <a:p>
            <a:endParaRPr lang="en-US"/>
          </a:p>
        </p:txBody>
      </p:sp>
      <p:sp>
        <p:nvSpPr>
          <p:cNvPr id="9" name="Slayt Numarası Yer Tutucusu 8"/>
          <p:cNvSpPr>
            <a:spLocks noGrp="1"/>
          </p:cNvSpPr>
          <p:nvPr>
            <p:ph type="sldNum" sz="quarter" idx="12"/>
          </p:nvPr>
        </p:nvSpPr>
        <p:spPr/>
        <p:txBody>
          <a:bodyPr/>
          <a:lstStyle/>
          <a:p>
            <a:fld id="{B2A2A547-83A1-482D-B3FA-0D75B5371C20}" type="slidenum">
              <a:rPr lang="en-US" smtClean="0"/>
              <a:t>‹#›</a:t>
            </a:fld>
            <a:endParaRPr lang="en-US"/>
          </a:p>
        </p:txBody>
      </p:sp>
    </p:spTree>
    <p:extLst>
      <p:ext uri="{BB962C8B-B14F-4D97-AF65-F5344CB8AC3E}">
        <p14:creationId xmlns:p14="http://schemas.microsoft.com/office/powerpoint/2010/main" val="13318103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a:t>Asıl başlık stili için tıklatın</a:t>
            </a:r>
            <a:endParaRPr lang="en-US"/>
          </a:p>
        </p:txBody>
      </p:sp>
      <p:sp>
        <p:nvSpPr>
          <p:cNvPr id="3" name="Veri Yer Tutucusu 2"/>
          <p:cNvSpPr>
            <a:spLocks noGrp="1"/>
          </p:cNvSpPr>
          <p:nvPr>
            <p:ph type="dt" sz="half" idx="10"/>
          </p:nvPr>
        </p:nvSpPr>
        <p:spPr/>
        <p:txBody>
          <a:bodyPr/>
          <a:lstStyle/>
          <a:p>
            <a:fld id="{EF4BF6A7-8A89-41AD-9BCE-BBD86AE20461}" type="datetimeFigureOut">
              <a:rPr lang="en-US" smtClean="0"/>
              <a:t>8/14/2024</a:t>
            </a:fld>
            <a:endParaRPr lang="en-US"/>
          </a:p>
        </p:txBody>
      </p:sp>
      <p:sp>
        <p:nvSpPr>
          <p:cNvPr id="4" name="Altbilgi Yer Tutucusu 3"/>
          <p:cNvSpPr>
            <a:spLocks noGrp="1"/>
          </p:cNvSpPr>
          <p:nvPr>
            <p:ph type="ftr" sz="quarter" idx="11"/>
          </p:nvPr>
        </p:nvSpPr>
        <p:spPr/>
        <p:txBody>
          <a:bodyPr/>
          <a:lstStyle/>
          <a:p>
            <a:endParaRPr lang="en-US"/>
          </a:p>
        </p:txBody>
      </p:sp>
      <p:sp>
        <p:nvSpPr>
          <p:cNvPr id="5" name="Slayt Numarası Yer Tutucusu 4"/>
          <p:cNvSpPr>
            <a:spLocks noGrp="1"/>
          </p:cNvSpPr>
          <p:nvPr>
            <p:ph type="sldNum" sz="quarter" idx="12"/>
          </p:nvPr>
        </p:nvSpPr>
        <p:spPr/>
        <p:txBody>
          <a:bodyPr/>
          <a:lstStyle/>
          <a:p>
            <a:fld id="{B2A2A547-83A1-482D-B3FA-0D75B5371C20}" type="slidenum">
              <a:rPr lang="en-US" smtClean="0"/>
              <a:t>‹#›</a:t>
            </a:fld>
            <a:endParaRPr lang="en-US"/>
          </a:p>
        </p:txBody>
      </p:sp>
    </p:spTree>
    <p:extLst>
      <p:ext uri="{BB962C8B-B14F-4D97-AF65-F5344CB8AC3E}">
        <p14:creationId xmlns:p14="http://schemas.microsoft.com/office/powerpoint/2010/main" val="7681380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p:cNvSpPr>
            <a:spLocks noGrp="1"/>
          </p:cNvSpPr>
          <p:nvPr>
            <p:ph type="dt" sz="half" idx="10"/>
          </p:nvPr>
        </p:nvSpPr>
        <p:spPr/>
        <p:txBody>
          <a:bodyPr/>
          <a:lstStyle/>
          <a:p>
            <a:fld id="{EF4BF6A7-8A89-41AD-9BCE-BBD86AE20461}" type="datetimeFigureOut">
              <a:rPr lang="en-US" smtClean="0"/>
              <a:t>8/14/2024</a:t>
            </a:fld>
            <a:endParaRPr lang="en-US"/>
          </a:p>
        </p:txBody>
      </p:sp>
      <p:sp>
        <p:nvSpPr>
          <p:cNvPr id="3" name="Altbilgi Yer Tutucusu 2"/>
          <p:cNvSpPr>
            <a:spLocks noGrp="1"/>
          </p:cNvSpPr>
          <p:nvPr>
            <p:ph type="ftr" sz="quarter" idx="11"/>
          </p:nvPr>
        </p:nvSpPr>
        <p:spPr/>
        <p:txBody>
          <a:bodyPr/>
          <a:lstStyle/>
          <a:p>
            <a:endParaRPr lang="en-US"/>
          </a:p>
        </p:txBody>
      </p:sp>
      <p:sp>
        <p:nvSpPr>
          <p:cNvPr id="4" name="Slayt Numarası Yer Tutucusu 3"/>
          <p:cNvSpPr>
            <a:spLocks noGrp="1"/>
          </p:cNvSpPr>
          <p:nvPr>
            <p:ph type="sldNum" sz="quarter" idx="12"/>
          </p:nvPr>
        </p:nvSpPr>
        <p:spPr/>
        <p:txBody>
          <a:bodyPr/>
          <a:lstStyle/>
          <a:p>
            <a:fld id="{B2A2A547-83A1-482D-B3FA-0D75B5371C20}" type="slidenum">
              <a:rPr lang="en-US" smtClean="0"/>
              <a:t>‹#›</a:t>
            </a:fld>
            <a:endParaRPr lang="en-US"/>
          </a:p>
        </p:txBody>
      </p:sp>
    </p:spTree>
    <p:extLst>
      <p:ext uri="{BB962C8B-B14F-4D97-AF65-F5344CB8AC3E}">
        <p14:creationId xmlns:p14="http://schemas.microsoft.com/office/powerpoint/2010/main" val="17294325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a:t>Asıl başlık stili için tıklatın</a:t>
            </a:r>
            <a:endParaRPr lang="en-US"/>
          </a:p>
        </p:txBody>
      </p:sp>
      <p:sp>
        <p:nvSpPr>
          <p:cNvPr id="3" name="İçerik Yer Tutucus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a:t>
            </a:r>
          </a:p>
        </p:txBody>
      </p:sp>
      <p:sp>
        <p:nvSpPr>
          <p:cNvPr id="5" name="Veri Yer Tutucusu 4"/>
          <p:cNvSpPr>
            <a:spLocks noGrp="1"/>
          </p:cNvSpPr>
          <p:nvPr>
            <p:ph type="dt" sz="half" idx="10"/>
          </p:nvPr>
        </p:nvSpPr>
        <p:spPr/>
        <p:txBody>
          <a:bodyPr/>
          <a:lstStyle/>
          <a:p>
            <a:fld id="{EF4BF6A7-8A89-41AD-9BCE-BBD86AE20461}" type="datetimeFigureOut">
              <a:rPr lang="en-US" smtClean="0"/>
              <a:t>8/14/2024</a:t>
            </a:fld>
            <a:endParaRPr lang="en-US"/>
          </a:p>
        </p:txBody>
      </p:sp>
      <p:sp>
        <p:nvSpPr>
          <p:cNvPr id="6" name="Altbilgi Yer Tutucusu 5"/>
          <p:cNvSpPr>
            <a:spLocks noGrp="1"/>
          </p:cNvSpPr>
          <p:nvPr>
            <p:ph type="ftr" sz="quarter" idx="11"/>
          </p:nvPr>
        </p:nvSpPr>
        <p:spPr/>
        <p:txBody>
          <a:bodyPr/>
          <a:lstStyle/>
          <a:p>
            <a:endParaRPr lang="en-US"/>
          </a:p>
        </p:txBody>
      </p:sp>
      <p:sp>
        <p:nvSpPr>
          <p:cNvPr id="7" name="Slayt Numarası Yer Tutucusu 6"/>
          <p:cNvSpPr>
            <a:spLocks noGrp="1"/>
          </p:cNvSpPr>
          <p:nvPr>
            <p:ph type="sldNum" sz="quarter" idx="12"/>
          </p:nvPr>
        </p:nvSpPr>
        <p:spPr/>
        <p:txBody>
          <a:bodyPr/>
          <a:lstStyle/>
          <a:p>
            <a:fld id="{B2A2A547-83A1-482D-B3FA-0D75B5371C20}" type="slidenum">
              <a:rPr lang="en-US" smtClean="0"/>
              <a:t>‹#›</a:t>
            </a:fld>
            <a:endParaRPr lang="en-US"/>
          </a:p>
        </p:txBody>
      </p:sp>
    </p:spTree>
    <p:extLst>
      <p:ext uri="{BB962C8B-B14F-4D97-AF65-F5344CB8AC3E}">
        <p14:creationId xmlns:p14="http://schemas.microsoft.com/office/powerpoint/2010/main" val="25591610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a:t>Asıl başlık stili için tıklatın</a:t>
            </a:r>
            <a:endParaRPr lang="en-US"/>
          </a:p>
        </p:txBody>
      </p:sp>
      <p:sp>
        <p:nvSpPr>
          <p:cNvPr id="3" name="Resim Yer Tutucusu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a:t>
            </a:r>
          </a:p>
        </p:txBody>
      </p:sp>
      <p:sp>
        <p:nvSpPr>
          <p:cNvPr id="5" name="Veri Yer Tutucusu 4"/>
          <p:cNvSpPr>
            <a:spLocks noGrp="1"/>
          </p:cNvSpPr>
          <p:nvPr>
            <p:ph type="dt" sz="half" idx="10"/>
          </p:nvPr>
        </p:nvSpPr>
        <p:spPr/>
        <p:txBody>
          <a:bodyPr/>
          <a:lstStyle/>
          <a:p>
            <a:fld id="{EF4BF6A7-8A89-41AD-9BCE-BBD86AE20461}" type="datetimeFigureOut">
              <a:rPr lang="en-US" smtClean="0"/>
              <a:t>8/14/2024</a:t>
            </a:fld>
            <a:endParaRPr lang="en-US"/>
          </a:p>
        </p:txBody>
      </p:sp>
      <p:sp>
        <p:nvSpPr>
          <p:cNvPr id="6" name="Altbilgi Yer Tutucusu 5"/>
          <p:cNvSpPr>
            <a:spLocks noGrp="1"/>
          </p:cNvSpPr>
          <p:nvPr>
            <p:ph type="ftr" sz="quarter" idx="11"/>
          </p:nvPr>
        </p:nvSpPr>
        <p:spPr/>
        <p:txBody>
          <a:bodyPr/>
          <a:lstStyle/>
          <a:p>
            <a:endParaRPr lang="en-US"/>
          </a:p>
        </p:txBody>
      </p:sp>
      <p:sp>
        <p:nvSpPr>
          <p:cNvPr id="7" name="Slayt Numarası Yer Tutucusu 6"/>
          <p:cNvSpPr>
            <a:spLocks noGrp="1"/>
          </p:cNvSpPr>
          <p:nvPr>
            <p:ph type="sldNum" sz="quarter" idx="12"/>
          </p:nvPr>
        </p:nvSpPr>
        <p:spPr/>
        <p:txBody>
          <a:bodyPr/>
          <a:lstStyle/>
          <a:p>
            <a:fld id="{B2A2A547-83A1-482D-B3FA-0D75B5371C20}" type="slidenum">
              <a:rPr lang="en-US" smtClean="0"/>
              <a:t>‹#›</a:t>
            </a:fld>
            <a:endParaRPr lang="en-US"/>
          </a:p>
        </p:txBody>
      </p:sp>
    </p:spTree>
    <p:extLst>
      <p:ext uri="{BB962C8B-B14F-4D97-AF65-F5344CB8AC3E}">
        <p14:creationId xmlns:p14="http://schemas.microsoft.com/office/powerpoint/2010/main" val="1454051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 için tıklatın</a:t>
            </a:r>
            <a:endParaRPr lang="en-US"/>
          </a:p>
        </p:txBody>
      </p:sp>
      <p:sp>
        <p:nvSpPr>
          <p:cNvPr id="3" name="Metin Yer Tutucusu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4" name="Veri Yer Tutucusu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F4BF6A7-8A89-41AD-9BCE-BBD86AE20461}" type="datetimeFigureOut">
              <a:rPr lang="en-US" smtClean="0"/>
              <a:t>8/14/2024</a:t>
            </a:fld>
            <a:endParaRPr lang="en-US"/>
          </a:p>
        </p:txBody>
      </p:sp>
      <p:sp>
        <p:nvSpPr>
          <p:cNvPr id="5" name="Altbilgi Yer Tutucusu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ayt Numarası Yer Tutucusu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A2A547-83A1-482D-B3FA-0D75B5371C20}" type="slidenum">
              <a:rPr lang="en-US" smtClean="0"/>
              <a:t>‹#›</a:t>
            </a:fld>
            <a:endParaRPr lang="en-US"/>
          </a:p>
        </p:txBody>
      </p:sp>
    </p:spTree>
    <p:extLst>
      <p:ext uri="{BB962C8B-B14F-4D97-AF65-F5344CB8AC3E}">
        <p14:creationId xmlns:p14="http://schemas.microsoft.com/office/powerpoint/2010/main" val="531816317"/>
      </p:ext>
    </p:extLst>
  </p:cSld>
  <p:clrMap bg1="lt1" tx1="dk1" bg2="lt2" tx2="dk2" accent1="accent1" accent2="accent2" accent3="accent3" accent4="accent4" accent5="accent5" accent6="accent6" hlink="hlink" folHlink="folHlink"/>
  <p:sldLayoutIdLst>
    <p:sldLayoutId id="2147483890" r:id="rId1"/>
    <p:sldLayoutId id="2147483891" r:id="rId2"/>
    <p:sldLayoutId id="2147483892" r:id="rId3"/>
    <p:sldLayoutId id="2147483893" r:id="rId4"/>
    <p:sldLayoutId id="2147483894" r:id="rId5"/>
    <p:sldLayoutId id="2147483895" r:id="rId6"/>
    <p:sldLayoutId id="2147483896" r:id="rId7"/>
    <p:sldLayoutId id="2147483897" r:id="rId8"/>
    <p:sldLayoutId id="2147483898" r:id="rId9"/>
    <p:sldLayoutId id="2147483899" r:id="rId10"/>
    <p:sldLayoutId id="214748390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5.jpeg"/><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54000">
              <a:srgbClr val="D6E6F5">
                <a:alpha val="4000"/>
              </a:srgbClr>
            </a:gs>
            <a:gs pos="15000">
              <a:schemeClr val="accent1">
                <a:alpha val="1000"/>
                <a:lumMod val="65000"/>
                <a:lumOff val="35000"/>
              </a:schemeClr>
            </a:gs>
            <a:gs pos="80000">
              <a:schemeClr val="accent6">
                <a:lumMod val="75000"/>
                <a:alpha val="0"/>
              </a:schemeClr>
            </a:gs>
            <a:gs pos="98000">
              <a:schemeClr val="accent1">
                <a:lumMod val="45000"/>
                <a:lumOff val="55000"/>
              </a:schemeClr>
            </a:gs>
            <a:gs pos="100000">
              <a:schemeClr val="accent1">
                <a:lumMod val="30000"/>
                <a:lumOff val="70000"/>
                <a:alpha val="0"/>
              </a:schemeClr>
            </a:gs>
          </a:gsLst>
          <a:lin ang="6000000" scaled="0"/>
        </a:gradFill>
        <a:effectLst/>
      </p:bgPr>
    </p:bg>
    <p:spTree>
      <p:nvGrpSpPr>
        <p:cNvPr id="1" name=""/>
        <p:cNvGrpSpPr/>
        <p:nvPr/>
      </p:nvGrpSpPr>
      <p:grpSpPr>
        <a:xfrm>
          <a:off x="0" y="0"/>
          <a:ext cx="0" cy="0"/>
          <a:chOff x="0" y="0"/>
          <a:chExt cx="0" cy="0"/>
        </a:xfrm>
      </p:grpSpPr>
      <p:sp>
        <p:nvSpPr>
          <p:cNvPr id="10" name="Dikdörtgen 9"/>
          <p:cNvSpPr/>
          <p:nvPr/>
        </p:nvSpPr>
        <p:spPr>
          <a:xfrm>
            <a:off x="2123872" y="2736720"/>
            <a:ext cx="8607536" cy="630942"/>
          </a:xfrm>
          <a:prstGeom prst="rect">
            <a:avLst/>
          </a:prstGeom>
          <a:noFill/>
        </p:spPr>
        <p:txBody>
          <a:bodyPr wrap="square" lIns="91440" tIns="45720" rIns="91440" bIns="45720">
            <a:spAutoFit/>
          </a:bodyPr>
          <a:lstStyle/>
          <a:p>
            <a:pPr algn="ctr"/>
            <a:r>
              <a:rPr lang="tr-TR" sz="3500" b="1" dirty="0">
                <a:ln w="0"/>
                <a:solidFill>
                  <a:schemeClr val="accent1"/>
                </a:solidFill>
                <a:effectLst>
                  <a:outerShdw blurRad="38100" dist="25400" dir="5400000" algn="ctr" rotWithShape="0">
                    <a:srgbClr val="6E747A">
                      <a:alpha val="43000"/>
                    </a:srgbClr>
                  </a:outerShdw>
                </a:effectLst>
              </a:rPr>
              <a:t>YENİ ÜRÜN GELİŞTİRME VE PROJELENDİRME</a:t>
            </a:r>
            <a:endParaRPr lang="en-US" sz="3500" b="1" dirty="0">
              <a:ln w="0"/>
              <a:solidFill>
                <a:schemeClr val="accent1"/>
              </a:solidFill>
              <a:effectLst>
                <a:outerShdw blurRad="38100" dist="25400" dir="5400000" algn="ctr" rotWithShape="0">
                  <a:srgbClr val="6E747A">
                    <a:alpha val="43000"/>
                  </a:srgbClr>
                </a:outerShdw>
              </a:effectLst>
            </a:endParaRPr>
          </a:p>
        </p:txBody>
      </p:sp>
      <p:sp>
        <p:nvSpPr>
          <p:cNvPr id="13" name="Başlık 1">
            <a:extLst>
              <a:ext uri="{FF2B5EF4-FFF2-40B4-BE49-F238E27FC236}">
                <a16:creationId xmlns:a16="http://schemas.microsoft.com/office/drawing/2014/main" id="{85A52E46-D9D0-4309-B658-B81DA3BBC2B7}"/>
              </a:ext>
            </a:extLst>
          </p:cNvPr>
          <p:cNvSpPr>
            <a:spLocks noGrp="1"/>
          </p:cNvSpPr>
          <p:nvPr>
            <p:ph type="ctrTitle"/>
          </p:nvPr>
        </p:nvSpPr>
        <p:spPr>
          <a:xfrm>
            <a:off x="1855639" y="5314692"/>
            <a:ext cx="9144000" cy="630942"/>
          </a:xfrm>
        </p:spPr>
        <p:txBody>
          <a:bodyPr>
            <a:normAutofit/>
          </a:bodyPr>
          <a:lstStyle/>
          <a:p>
            <a:r>
              <a:rPr lang="tr-TR" sz="2200" b="1" dirty="0">
                <a:latin typeface="Arial Narrow" panose="020B0606020202030204" pitchFamily="34" charset="0"/>
              </a:rPr>
              <a:t>Teknoloji Transferi Ofisi Danışmanı</a:t>
            </a:r>
          </a:p>
        </p:txBody>
      </p:sp>
      <p:sp>
        <p:nvSpPr>
          <p:cNvPr id="15" name="Dikdörtgen 14">
            <a:extLst>
              <a:ext uri="{FF2B5EF4-FFF2-40B4-BE49-F238E27FC236}">
                <a16:creationId xmlns:a16="http://schemas.microsoft.com/office/drawing/2014/main" id="{D7466720-E1A6-4B89-9DD2-E277536B6445}"/>
              </a:ext>
            </a:extLst>
          </p:cNvPr>
          <p:cNvSpPr/>
          <p:nvPr/>
        </p:nvSpPr>
        <p:spPr>
          <a:xfrm>
            <a:off x="3559220" y="4136861"/>
            <a:ext cx="5736839" cy="1246495"/>
          </a:xfrm>
          <a:prstGeom prst="rect">
            <a:avLst/>
          </a:prstGeom>
          <a:noFill/>
        </p:spPr>
        <p:txBody>
          <a:bodyPr wrap="square" lIns="91440" tIns="45720" rIns="91440" bIns="45720">
            <a:spAutoFit/>
          </a:bodyPr>
          <a:lstStyle/>
          <a:p>
            <a:pPr algn="ctr"/>
            <a:r>
              <a:rPr lang="tr-TR" sz="2500" b="1" dirty="0">
                <a:ln w="0"/>
                <a:solidFill>
                  <a:schemeClr val="accent6">
                    <a:lumMod val="75000"/>
                  </a:schemeClr>
                </a:solidFill>
                <a:effectLst>
                  <a:outerShdw blurRad="38100" dist="25400" dir="5400000" algn="ctr" rotWithShape="0">
                    <a:srgbClr val="6E747A">
                      <a:alpha val="43000"/>
                    </a:srgbClr>
                  </a:outerShdw>
                </a:effectLst>
              </a:rPr>
              <a:t>Dr. Üyesi Selim HARTOMACIOĞLU</a:t>
            </a:r>
          </a:p>
          <a:p>
            <a:pPr algn="ctr"/>
            <a:r>
              <a:rPr lang="tr-TR" sz="2500" b="1" dirty="0">
                <a:ln w="0"/>
                <a:solidFill>
                  <a:schemeClr val="accent6">
                    <a:lumMod val="75000"/>
                  </a:schemeClr>
                </a:solidFill>
                <a:effectLst>
                  <a:outerShdw blurRad="38100" dist="25400" dir="5400000" algn="ctr" rotWithShape="0">
                    <a:srgbClr val="6E747A">
                      <a:alpha val="43000"/>
                    </a:srgbClr>
                  </a:outerShdw>
                </a:effectLst>
              </a:rPr>
              <a:t>Öğretim Üyesi</a:t>
            </a:r>
          </a:p>
          <a:p>
            <a:pPr algn="ctr"/>
            <a:r>
              <a:rPr lang="tr-TR" sz="2500" b="1" cap="none" spc="0" dirty="0">
                <a:ln w="0"/>
                <a:solidFill>
                  <a:schemeClr val="accent6">
                    <a:lumMod val="75000"/>
                  </a:schemeClr>
                </a:solidFill>
                <a:effectLst>
                  <a:outerShdw blurRad="38100" dist="25400" dir="5400000" algn="ctr" rotWithShape="0">
                    <a:srgbClr val="6E747A">
                      <a:alpha val="43000"/>
                    </a:srgbClr>
                  </a:outerShdw>
                </a:effectLst>
              </a:rPr>
              <a:t>          </a:t>
            </a:r>
          </a:p>
        </p:txBody>
      </p:sp>
      <p:pic>
        <p:nvPicPr>
          <p:cNvPr id="3" name="Picture 2" descr="Dijital TTO – Teknoloji Transfer Ofisi">
            <a:extLst>
              <a:ext uri="{FF2B5EF4-FFF2-40B4-BE49-F238E27FC236}">
                <a16:creationId xmlns:a16="http://schemas.microsoft.com/office/drawing/2014/main" id="{E79F229D-01C8-4843-903D-E18CF05936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790" y="74234"/>
            <a:ext cx="2857500" cy="1095375"/>
          </a:xfrm>
          <a:prstGeom prst="rect">
            <a:avLst/>
          </a:prstGeom>
          <a:noFill/>
          <a:extLst>
            <a:ext uri="{909E8E84-426E-40DD-AFC4-6F175D3DCCD1}">
              <a14:hiddenFill xmlns:a14="http://schemas.microsoft.com/office/drawing/2010/main">
                <a:solidFill>
                  <a:srgbClr val="FFFFFF"/>
                </a:solidFill>
              </a14:hiddenFill>
            </a:ext>
          </a:extLst>
        </p:spPr>
      </p:pic>
      <p:pic>
        <p:nvPicPr>
          <p:cNvPr id="4" name="Resim 3">
            <a:extLst>
              <a:ext uri="{FF2B5EF4-FFF2-40B4-BE49-F238E27FC236}">
                <a16:creationId xmlns:a16="http://schemas.microsoft.com/office/drawing/2014/main" id="{62247F7D-432A-499B-AE5F-0E9D54C41274}"/>
              </a:ext>
            </a:extLst>
          </p:cNvPr>
          <p:cNvPicPr>
            <a:picLocks noChangeAspect="1"/>
          </p:cNvPicPr>
          <p:nvPr/>
        </p:nvPicPr>
        <p:blipFill>
          <a:blip r:embed="rId3"/>
          <a:stretch>
            <a:fillRect/>
          </a:stretch>
        </p:blipFill>
        <p:spPr>
          <a:xfrm>
            <a:off x="8576442" y="84950"/>
            <a:ext cx="3470547" cy="1000144"/>
          </a:xfrm>
          <a:prstGeom prst="rect">
            <a:avLst/>
          </a:prstGeom>
        </p:spPr>
      </p:pic>
      <p:pic>
        <p:nvPicPr>
          <p:cNvPr id="5" name="Picture 4" descr="Kosgeb Logo PNG Vectors Free Download">
            <a:extLst>
              <a:ext uri="{FF2B5EF4-FFF2-40B4-BE49-F238E27FC236}">
                <a16:creationId xmlns:a16="http://schemas.microsoft.com/office/drawing/2014/main" id="{0AE63E3B-88DC-4BC7-A07A-D41856EA9E6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40926" y="267427"/>
            <a:ext cx="1506527" cy="104452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Ardeşen Ticaret ve Sanayi Odası">
            <a:extLst>
              <a:ext uri="{FF2B5EF4-FFF2-40B4-BE49-F238E27FC236}">
                <a16:creationId xmlns:a16="http://schemas.microsoft.com/office/drawing/2014/main" id="{D0900D95-4B15-43FD-947B-A1E93E0D611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59220" y="206804"/>
            <a:ext cx="1061051" cy="10563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6813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54000">
              <a:srgbClr val="D6E6F5">
                <a:alpha val="4000"/>
              </a:srgbClr>
            </a:gs>
            <a:gs pos="15000">
              <a:schemeClr val="accent1">
                <a:alpha val="1000"/>
                <a:lumMod val="65000"/>
                <a:lumOff val="35000"/>
              </a:schemeClr>
            </a:gs>
            <a:gs pos="80000">
              <a:schemeClr val="accent6">
                <a:lumMod val="75000"/>
                <a:alpha val="0"/>
              </a:schemeClr>
            </a:gs>
            <a:gs pos="98000">
              <a:schemeClr val="accent1">
                <a:lumMod val="45000"/>
                <a:lumOff val="55000"/>
              </a:schemeClr>
            </a:gs>
            <a:gs pos="100000">
              <a:schemeClr val="accent1">
                <a:lumMod val="30000"/>
                <a:lumOff val="70000"/>
                <a:alpha val="0"/>
              </a:schemeClr>
            </a:gs>
          </a:gsLst>
          <a:lin ang="6000000" scaled="0"/>
        </a:gradFill>
        <a:effectLst/>
      </p:bgPr>
    </p:bg>
    <p:spTree>
      <p:nvGrpSpPr>
        <p:cNvPr id="1" name=""/>
        <p:cNvGrpSpPr/>
        <p:nvPr/>
      </p:nvGrpSpPr>
      <p:grpSpPr>
        <a:xfrm>
          <a:off x="0" y="0"/>
          <a:ext cx="0" cy="0"/>
          <a:chOff x="0" y="0"/>
          <a:chExt cx="0" cy="0"/>
        </a:xfrm>
      </p:grpSpPr>
      <p:pic>
        <p:nvPicPr>
          <p:cNvPr id="47106" name="Picture 2" descr="ÜRÜN KARARLARI VE YÖNETİMİ - ppt video online indir">
            <a:extLst>
              <a:ext uri="{FF2B5EF4-FFF2-40B4-BE49-F238E27FC236}">
                <a16:creationId xmlns:a16="http://schemas.microsoft.com/office/drawing/2014/main" id="{BCA09DDF-4A63-4D10-BC7B-F69D8EA5E8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0"/>
            <a:ext cx="9137715" cy="6853286"/>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6" descr="MÜRGEMER - HydroMarmara Kulübü - Kulüp - Marmara Üniversitesi">
            <a:extLst>
              <a:ext uri="{FF2B5EF4-FFF2-40B4-BE49-F238E27FC236}">
                <a16:creationId xmlns:a16="http://schemas.microsoft.com/office/drawing/2014/main" id="{B49FAD3C-C0EC-42F0-89BB-06F95FADFD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03625" y="6179152"/>
            <a:ext cx="2408840" cy="6304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57778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54000">
              <a:srgbClr val="D6E6F5">
                <a:alpha val="4000"/>
              </a:srgbClr>
            </a:gs>
            <a:gs pos="15000">
              <a:schemeClr val="accent1">
                <a:alpha val="1000"/>
                <a:lumMod val="65000"/>
                <a:lumOff val="35000"/>
              </a:schemeClr>
            </a:gs>
            <a:gs pos="80000">
              <a:schemeClr val="accent6">
                <a:lumMod val="75000"/>
                <a:alpha val="0"/>
              </a:schemeClr>
            </a:gs>
            <a:gs pos="98000">
              <a:schemeClr val="accent1">
                <a:lumMod val="45000"/>
                <a:lumOff val="55000"/>
              </a:schemeClr>
            </a:gs>
            <a:gs pos="100000">
              <a:schemeClr val="accent1">
                <a:lumMod val="30000"/>
                <a:lumOff val="70000"/>
                <a:alpha val="0"/>
              </a:schemeClr>
            </a:gs>
          </a:gsLst>
          <a:lin ang="6000000" scaled="0"/>
        </a:gradFill>
        <a:effectLst/>
      </p:bgPr>
    </p:bg>
    <p:spTree>
      <p:nvGrpSpPr>
        <p:cNvPr id="1" name=""/>
        <p:cNvGrpSpPr/>
        <p:nvPr/>
      </p:nvGrpSpPr>
      <p:grpSpPr>
        <a:xfrm>
          <a:off x="0" y="0"/>
          <a:ext cx="0" cy="0"/>
          <a:chOff x="0" y="0"/>
          <a:chExt cx="0" cy="0"/>
        </a:xfrm>
      </p:grpSpPr>
      <p:pic>
        <p:nvPicPr>
          <p:cNvPr id="5" name="Resim 4"/>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46699" y="1210756"/>
            <a:ext cx="1809136" cy="1114720"/>
          </a:xfrm>
          <a:prstGeom prst="rect">
            <a:avLst/>
          </a:prstGeom>
        </p:spPr>
      </p:pic>
      <p:sp>
        <p:nvSpPr>
          <p:cNvPr id="2" name="Dikdörtgen 1"/>
          <p:cNvSpPr/>
          <p:nvPr/>
        </p:nvSpPr>
        <p:spPr>
          <a:xfrm>
            <a:off x="4068799" y="710466"/>
            <a:ext cx="4419223" cy="553998"/>
          </a:xfrm>
          <a:prstGeom prst="rect">
            <a:avLst/>
          </a:prstGeom>
          <a:noFill/>
        </p:spPr>
        <p:txBody>
          <a:bodyPr wrap="none" lIns="91440" tIns="45720" rIns="91440" bIns="45720">
            <a:spAutoFit/>
          </a:bodyPr>
          <a:lstStyle/>
          <a:p>
            <a:pPr algn="ctr"/>
            <a:r>
              <a:rPr lang="tr-TR" sz="3000" b="1" dirty="0">
                <a:ln w="0"/>
                <a:solidFill>
                  <a:schemeClr val="accent1">
                    <a:lumMod val="75000"/>
                  </a:schemeClr>
                </a:solidFill>
                <a:effectLst>
                  <a:outerShdw blurRad="38100" dist="25400" dir="5400000" algn="ctr" rotWithShape="0">
                    <a:srgbClr val="6E747A">
                      <a:alpha val="43000"/>
                    </a:srgbClr>
                  </a:outerShdw>
                </a:effectLst>
              </a:rPr>
              <a:t>ÜRÜN GELİŞTİRME NEDİR?</a:t>
            </a:r>
            <a:endParaRPr lang="tr-TR" sz="3000" b="1" cap="none" spc="0" dirty="0">
              <a:ln w="0"/>
              <a:solidFill>
                <a:schemeClr val="accent1">
                  <a:lumMod val="75000"/>
                </a:schemeClr>
              </a:solidFill>
              <a:effectLst>
                <a:outerShdw blurRad="38100" dist="25400" dir="5400000" algn="ctr" rotWithShape="0">
                  <a:srgbClr val="6E747A">
                    <a:alpha val="43000"/>
                  </a:srgbClr>
                </a:outerShdw>
              </a:effectLst>
            </a:endParaRPr>
          </a:p>
        </p:txBody>
      </p:sp>
      <p:sp>
        <p:nvSpPr>
          <p:cNvPr id="19" name="Dikdörtgen 18"/>
          <p:cNvSpPr/>
          <p:nvPr/>
        </p:nvSpPr>
        <p:spPr>
          <a:xfrm>
            <a:off x="2843391" y="1485033"/>
            <a:ext cx="615874" cy="477054"/>
          </a:xfrm>
          <a:prstGeom prst="rect">
            <a:avLst/>
          </a:prstGeom>
          <a:noFill/>
        </p:spPr>
        <p:txBody>
          <a:bodyPr wrap="none" lIns="91440" tIns="45720" rIns="91440" bIns="45720">
            <a:spAutoFit/>
          </a:bodyPr>
          <a:lstStyle/>
          <a:p>
            <a:pPr marL="342900" indent="-342900" algn="ctr">
              <a:buFont typeface="Wingdings" panose="05000000000000000000" pitchFamily="2" charset="2"/>
              <a:buChar char="ü"/>
            </a:pPr>
            <a:r>
              <a:rPr lang="tr-TR" sz="2500" b="1" cap="none" spc="0" dirty="0">
                <a:ln w="0"/>
                <a:solidFill>
                  <a:schemeClr val="accent1">
                    <a:lumMod val="75000"/>
                  </a:schemeClr>
                </a:solidFill>
                <a:effectLst>
                  <a:outerShdw blurRad="38100" dist="25400" dir="5400000" algn="ctr" rotWithShape="0">
                    <a:srgbClr val="6E747A">
                      <a:alpha val="43000"/>
                    </a:srgbClr>
                  </a:outerShdw>
                </a:effectLst>
              </a:rPr>
              <a:t>.</a:t>
            </a:r>
          </a:p>
        </p:txBody>
      </p:sp>
      <p:sp>
        <p:nvSpPr>
          <p:cNvPr id="22" name="Dikdörtgen 21"/>
          <p:cNvSpPr/>
          <p:nvPr/>
        </p:nvSpPr>
        <p:spPr>
          <a:xfrm>
            <a:off x="3341747" y="3101413"/>
            <a:ext cx="8471880" cy="861774"/>
          </a:xfrm>
          <a:prstGeom prst="rect">
            <a:avLst/>
          </a:prstGeom>
          <a:noFill/>
        </p:spPr>
        <p:txBody>
          <a:bodyPr wrap="square" lIns="91440" tIns="45720" rIns="91440" bIns="45720">
            <a:spAutoFit/>
          </a:bodyPr>
          <a:lstStyle/>
          <a:p>
            <a:r>
              <a:rPr lang="tr-TR" sz="2500" b="1" cap="none" spc="0" dirty="0">
                <a:ln w="0"/>
                <a:solidFill>
                  <a:schemeClr val="accent6">
                    <a:lumMod val="75000"/>
                  </a:schemeClr>
                </a:solidFill>
                <a:effectLst>
                  <a:outerShdw blurRad="38100" dist="25400" dir="5400000" algn="ctr" rotWithShape="0">
                    <a:srgbClr val="6E747A">
                      <a:alpha val="43000"/>
                    </a:srgbClr>
                  </a:outerShdw>
                </a:effectLst>
              </a:rPr>
              <a:t>Ürünün fiziki yapısını bugünkü görünüşünden ve işlevinden farklı  farklı hale getirmek</a:t>
            </a:r>
          </a:p>
        </p:txBody>
      </p:sp>
      <p:sp>
        <p:nvSpPr>
          <p:cNvPr id="24" name="Dikdörtgen 23"/>
          <p:cNvSpPr/>
          <p:nvPr/>
        </p:nvSpPr>
        <p:spPr>
          <a:xfrm>
            <a:off x="3341747" y="3892243"/>
            <a:ext cx="9706867" cy="477054"/>
          </a:xfrm>
          <a:prstGeom prst="rect">
            <a:avLst/>
          </a:prstGeom>
          <a:noFill/>
        </p:spPr>
        <p:txBody>
          <a:bodyPr wrap="square" lIns="91440" tIns="45720" rIns="91440" bIns="45720">
            <a:spAutoFit/>
          </a:bodyPr>
          <a:lstStyle/>
          <a:p>
            <a:r>
              <a:rPr lang="tr-TR" sz="2500" b="1" dirty="0">
                <a:ln w="0"/>
                <a:solidFill>
                  <a:schemeClr val="accent6">
                    <a:lumMod val="75000"/>
                  </a:schemeClr>
                </a:solidFill>
                <a:effectLst>
                  <a:outerShdw blurRad="38100" dist="25400" dir="5400000" algn="ctr" rotWithShape="0">
                    <a:srgbClr val="6E747A">
                      <a:alpha val="43000"/>
                    </a:srgbClr>
                  </a:outerShdw>
                </a:effectLst>
              </a:rPr>
              <a:t>Maliyetini azaltmak</a:t>
            </a:r>
            <a:endParaRPr lang="tr-TR" sz="2500" b="1" cap="none" spc="0" dirty="0">
              <a:ln w="0"/>
              <a:solidFill>
                <a:schemeClr val="accent6">
                  <a:lumMod val="75000"/>
                </a:schemeClr>
              </a:solidFill>
              <a:effectLst>
                <a:outerShdw blurRad="38100" dist="25400" dir="5400000" algn="ctr" rotWithShape="0">
                  <a:srgbClr val="6E747A">
                    <a:alpha val="43000"/>
                  </a:srgbClr>
                </a:outerShdw>
              </a:effectLst>
            </a:endParaRPr>
          </a:p>
        </p:txBody>
      </p:sp>
      <p:sp>
        <p:nvSpPr>
          <p:cNvPr id="25" name="Dikdörtgen 24"/>
          <p:cNvSpPr/>
          <p:nvPr/>
        </p:nvSpPr>
        <p:spPr>
          <a:xfrm>
            <a:off x="2870917" y="3886880"/>
            <a:ext cx="615874" cy="477054"/>
          </a:xfrm>
          <a:prstGeom prst="rect">
            <a:avLst/>
          </a:prstGeom>
          <a:noFill/>
        </p:spPr>
        <p:txBody>
          <a:bodyPr wrap="none" lIns="91440" tIns="45720" rIns="91440" bIns="45720">
            <a:spAutoFit/>
          </a:bodyPr>
          <a:lstStyle/>
          <a:p>
            <a:pPr marL="342900" indent="-342900" algn="ctr">
              <a:buFont typeface="Wingdings" panose="05000000000000000000" pitchFamily="2" charset="2"/>
              <a:buChar char="ü"/>
            </a:pPr>
            <a:r>
              <a:rPr lang="tr-TR" sz="2500" b="1" cap="none" spc="0" dirty="0">
                <a:ln w="0"/>
                <a:solidFill>
                  <a:schemeClr val="accent1">
                    <a:lumMod val="75000"/>
                  </a:schemeClr>
                </a:solidFill>
                <a:effectLst>
                  <a:outerShdw blurRad="38100" dist="25400" dir="5400000" algn="ctr" rotWithShape="0">
                    <a:srgbClr val="6E747A">
                      <a:alpha val="43000"/>
                    </a:srgbClr>
                  </a:outerShdw>
                </a:effectLst>
              </a:rPr>
              <a:t>.</a:t>
            </a:r>
          </a:p>
        </p:txBody>
      </p:sp>
      <p:sp>
        <p:nvSpPr>
          <p:cNvPr id="21" name="Dikdörtgen 20"/>
          <p:cNvSpPr/>
          <p:nvPr/>
        </p:nvSpPr>
        <p:spPr>
          <a:xfrm>
            <a:off x="3341747" y="4297098"/>
            <a:ext cx="8471880" cy="477054"/>
          </a:xfrm>
          <a:prstGeom prst="rect">
            <a:avLst/>
          </a:prstGeom>
          <a:noFill/>
        </p:spPr>
        <p:txBody>
          <a:bodyPr wrap="square" lIns="91440" tIns="45720" rIns="91440" bIns="45720">
            <a:spAutoFit/>
          </a:bodyPr>
          <a:lstStyle/>
          <a:p>
            <a:r>
              <a:rPr lang="tr-TR" sz="2500" b="1" cap="none" spc="0" dirty="0">
                <a:ln w="0"/>
                <a:solidFill>
                  <a:schemeClr val="accent6">
                    <a:lumMod val="75000"/>
                  </a:schemeClr>
                </a:solidFill>
                <a:effectLst>
                  <a:outerShdw blurRad="38100" dist="25400" dir="5400000" algn="ctr" rotWithShape="0">
                    <a:srgbClr val="6E747A">
                      <a:alpha val="43000"/>
                    </a:srgbClr>
                  </a:outerShdw>
                </a:effectLst>
              </a:rPr>
              <a:t>Kalitesini yükseltmek</a:t>
            </a:r>
          </a:p>
        </p:txBody>
      </p:sp>
      <p:sp>
        <p:nvSpPr>
          <p:cNvPr id="26" name="Dikdörtgen 25"/>
          <p:cNvSpPr/>
          <p:nvPr/>
        </p:nvSpPr>
        <p:spPr>
          <a:xfrm>
            <a:off x="2870917" y="4293083"/>
            <a:ext cx="615874" cy="477054"/>
          </a:xfrm>
          <a:prstGeom prst="rect">
            <a:avLst/>
          </a:prstGeom>
          <a:noFill/>
        </p:spPr>
        <p:txBody>
          <a:bodyPr wrap="none" lIns="91440" tIns="45720" rIns="91440" bIns="45720">
            <a:spAutoFit/>
          </a:bodyPr>
          <a:lstStyle/>
          <a:p>
            <a:pPr marL="342900" indent="-342900" algn="ctr">
              <a:buFont typeface="Wingdings" panose="05000000000000000000" pitchFamily="2" charset="2"/>
              <a:buChar char="ü"/>
            </a:pPr>
            <a:r>
              <a:rPr lang="tr-TR" sz="2500" b="1" cap="none" spc="0" dirty="0">
                <a:ln w="0"/>
                <a:solidFill>
                  <a:schemeClr val="accent1">
                    <a:lumMod val="75000"/>
                  </a:schemeClr>
                </a:solidFill>
                <a:effectLst>
                  <a:outerShdw blurRad="38100" dist="25400" dir="5400000" algn="ctr" rotWithShape="0">
                    <a:srgbClr val="6E747A">
                      <a:alpha val="43000"/>
                    </a:srgbClr>
                  </a:outerShdw>
                </a:effectLst>
              </a:rPr>
              <a:t>.</a:t>
            </a:r>
          </a:p>
        </p:txBody>
      </p:sp>
      <p:sp>
        <p:nvSpPr>
          <p:cNvPr id="30" name="Dikdörtgen 29"/>
          <p:cNvSpPr/>
          <p:nvPr/>
        </p:nvSpPr>
        <p:spPr>
          <a:xfrm>
            <a:off x="2857809" y="4675759"/>
            <a:ext cx="615874" cy="477054"/>
          </a:xfrm>
          <a:prstGeom prst="rect">
            <a:avLst/>
          </a:prstGeom>
          <a:noFill/>
        </p:spPr>
        <p:txBody>
          <a:bodyPr wrap="none" lIns="91440" tIns="45720" rIns="91440" bIns="45720">
            <a:spAutoFit/>
          </a:bodyPr>
          <a:lstStyle/>
          <a:p>
            <a:pPr marL="342900" indent="-342900" algn="ctr">
              <a:buFont typeface="Wingdings" panose="05000000000000000000" pitchFamily="2" charset="2"/>
              <a:buChar char="ü"/>
            </a:pPr>
            <a:r>
              <a:rPr lang="tr-TR" sz="2500" b="1" cap="none" spc="0" dirty="0">
                <a:ln w="0"/>
                <a:solidFill>
                  <a:schemeClr val="accent1">
                    <a:lumMod val="75000"/>
                  </a:schemeClr>
                </a:solidFill>
                <a:effectLst>
                  <a:outerShdw blurRad="38100" dist="25400" dir="5400000" algn="ctr" rotWithShape="0">
                    <a:srgbClr val="6E747A">
                      <a:alpha val="43000"/>
                    </a:srgbClr>
                  </a:outerShdw>
                </a:effectLst>
              </a:rPr>
              <a:t>.</a:t>
            </a:r>
          </a:p>
        </p:txBody>
      </p:sp>
      <p:sp>
        <p:nvSpPr>
          <p:cNvPr id="31" name="Dikdörtgen 30"/>
          <p:cNvSpPr/>
          <p:nvPr/>
        </p:nvSpPr>
        <p:spPr>
          <a:xfrm>
            <a:off x="3341747" y="4681237"/>
            <a:ext cx="8471880" cy="477054"/>
          </a:xfrm>
          <a:prstGeom prst="rect">
            <a:avLst/>
          </a:prstGeom>
          <a:noFill/>
        </p:spPr>
        <p:txBody>
          <a:bodyPr wrap="square" lIns="91440" tIns="45720" rIns="91440" bIns="45720">
            <a:spAutoFit/>
          </a:bodyPr>
          <a:lstStyle/>
          <a:p>
            <a:r>
              <a:rPr lang="tr-TR" sz="2500" b="1" cap="none" spc="0" dirty="0">
                <a:ln w="0"/>
                <a:solidFill>
                  <a:schemeClr val="accent6">
                    <a:lumMod val="75000"/>
                  </a:schemeClr>
                </a:solidFill>
                <a:effectLst>
                  <a:outerShdw blurRad="38100" dist="25400" dir="5400000" algn="ctr" rotWithShape="0">
                    <a:srgbClr val="6E747A">
                      <a:alpha val="43000"/>
                    </a:srgbClr>
                  </a:outerShdw>
                </a:effectLst>
              </a:rPr>
              <a:t>Üretim sürecini iyileştirmek</a:t>
            </a:r>
          </a:p>
        </p:txBody>
      </p:sp>
      <p:pic>
        <p:nvPicPr>
          <p:cNvPr id="3074" name="Picture 2" descr="Ä°lgili resim"/>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33475" y="3585781"/>
            <a:ext cx="1798978" cy="179897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Ä°lgili resim"/>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699" y="2433435"/>
            <a:ext cx="2917616" cy="2917617"/>
          </a:xfrm>
          <a:prstGeom prst="rect">
            <a:avLst/>
          </a:prstGeom>
          <a:noFill/>
          <a:extLst>
            <a:ext uri="{909E8E84-426E-40DD-AFC4-6F175D3DCCD1}">
              <a14:hiddenFill xmlns:a14="http://schemas.microsoft.com/office/drawing/2010/main">
                <a:solidFill>
                  <a:srgbClr val="FFFFFF"/>
                </a:solidFill>
              </a14:hiddenFill>
            </a:ext>
          </a:extLst>
        </p:spPr>
      </p:pic>
      <p:sp>
        <p:nvSpPr>
          <p:cNvPr id="20" name="Dikdörtgen 19"/>
          <p:cNvSpPr/>
          <p:nvPr/>
        </p:nvSpPr>
        <p:spPr>
          <a:xfrm>
            <a:off x="3341747" y="1490511"/>
            <a:ext cx="8183490" cy="1246495"/>
          </a:xfrm>
          <a:prstGeom prst="rect">
            <a:avLst/>
          </a:prstGeom>
          <a:noFill/>
        </p:spPr>
        <p:txBody>
          <a:bodyPr wrap="square" lIns="91440" tIns="45720" rIns="91440" bIns="45720">
            <a:spAutoFit/>
          </a:bodyPr>
          <a:lstStyle/>
          <a:p>
            <a:pPr algn="just"/>
            <a:r>
              <a:rPr lang="tr-TR" sz="2500" b="1" cap="none" spc="0" dirty="0">
                <a:ln w="0"/>
                <a:solidFill>
                  <a:schemeClr val="accent6">
                    <a:lumMod val="75000"/>
                  </a:schemeClr>
                </a:solidFill>
                <a:effectLst>
                  <a:outerShdw blurRad="38100" dist="25400" dir="5400000" algn="ctr" rotWithShape="0">
                    <a:srgbClr val="6E747A">
                      <a:alpha val="43000"/>
                    </a:srgbClr>
                  </a:outerShdw>
                </a:effectLst>
              </a:rPr>
              <a:t>Ürün Geliştirme, araştırma geliştirme aktiviteleri ile orjinal</a:t>
            </a:r>
            <a:r>
              <a:rPr lang="tr-TR" sz="2500" b="1" dirty="0">
                <a:ln w="0"/>
                <a:solidFill>
                  <a:schemeClr val="accent6">
                    <a:lumMod val="75000"/>
                  </a:schemeClr>
                </a:solidFill>
                <a:effectLst>
                  <a:outerShdw blurRad="38100" dist="25400" dir="5400000" algn="ctr" rotWithShape="0">
                    <a:srgbClr val="6E747A">
                      <a:alpha val="43000"/>
                    </a:srgbClr>
                  </a:outerShdw>
                </a:effectLst>
              </a:rPr>
              <a:t>, iyileştirilmiş, değiştirilmiş veya yeni ürünler </a:t>
            </a:r>
            <a:r>
              <a:rPr lang="tr-TR" sz="2500" b="1" dirty="0">
                <a:ln w="0"/>
                <a:solidFill>
                  <a:srgbClr val="FF0000"/>
                </a:solidFill>
                <a:effectLst>
                  <a:outerShdw blurRad="38100" dist="25400" dir="5400000" algn="ctr" rotWithShape="0">
                    <a:srgbClr val="6E747A">
                      <a:alpha val="43000"/>
                    </a:srgbClr>
                  </a:outerShdw>
                </a:effectLst>
              </a:rPr>
              <a:t>TASARLAMA, ÜRETME VE PAZARA SUNMA </a:t>
            </a:r>
            <a:r>
              <a:rPr lang="tr-TR" sz="2500" b="1" dirty="0">
                <a:ln w="0"/>
                <a:solidFill>
                  <a:schemeClr val="accent6">
                    <a:lumMod val="75000"/>
                  </a:schemeClr>
                </a:solidFill>
                <a:effectLst>
                  <a:outerShdw blurRad="38100" dist="25400" dir="5400000" algn="ctr" rotWithShape="0">
                    <a:srgbClr val="6E747A">
                      <a:alpha val="43000"/>
                    </a:srgbClr>
                  </a:outerShdw>
                </a:effectLst>
              </a:rPr>
              <a:t>prosesidir. </a:t>
            </a:r>
            <a:endParaRPr lang="tr-TR" sz="2500" b="1" cap="none" spc="0" dirty="0">
              <a:ln w="0"/>
              <a:solidFill>
                <a:schemeClr val="accent6">
                  <a:lumMod val="75000"/>
                </a:schemeClr>
              </a:solidFill>
              <a:effectLst>
                <a:outerShdw blurRad="38100" dist="25400" dir="5400000" algn="ctr" rotWithShape="0">
                  <a:srgbClr val="6E747A">
                    <a:alpha val="43000"/>
                  </a:srgbClr>
                </a:outerShdw>
              </a:effectLst>
            </a:endParaRPr>
          </a:p>
        </p:txBody>
      </p:sp>
      <p:sp>
        <p:nvSpPr>
          <p:cNvPr id="23" name="Dikdörtgen 22"/>
          <p:cNvSpPr/>
          <p:nvPr/>
        </p:nvSpPr>
        <p:spPr>
          <a:xfrm>
            <a:off x="3023317" y="3246009"/>
            <a:ext cx="615874" cy="477054"/>
          </a:xfrm>
          <a:prstGeom prst="rect">
            <a:avLst/>
          </a:prstGeom>
          <a:noFill/>
        </p:spPr>
        <p:txBody>
          <a:bodyPr wrap="none" lIns="91440" tIns="45720" rIns="91440" bIns="45720">
            <a:spAutoFit/>
          </a:bodyPr>
          <a:lstStyle/>
          <a:p>
            <a:pPr marL="342900" indent="-342900" algn="ctr">
              <a:buFont typeface="Wingdings" panose="05000000000000000000" pitchFamily="2" charset="2"/>
              <a:buChar char="ü"/>
            </a:pPr>
            <a:r>
              <a:rPr lang="tr-TR" sz="2500" b="1" cap="none" spc="0" dirty="0">
                <a:ln w="0"/>
                <a:solidFill>
                  <a:schemeClr val="accent1">
                    <a:lumMod val="75000"/>
                  </a:schemeClr>
                </a:solidFill>
                <a:effectLst>
                  <a:outerShdw blurRad="38100" dist="25400" dir="5400000" algn="ctr" rotWithShape="0">
                    <a:srgbClr val="6E747A">
                      <a:alpha val="43000"/>
                    </a:srgbClr>
                  </a:outerShdw>
                </a:effectLst>
              </a:rPr>
              <a:t>.</a:t>
            </a:r>
          </a:p>
        </p:txBody>
      </p:sp>
    </p:spTree>
    <p:extLst>
      <p:ext uri="{BB962C8B-B14F-4D97-AF65-F5344CB8AC3E}">
        <p14:creationId xmlns:p14="http://schemas.microsoft.com/office/powerpoint/2010/main" val="38268573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54000">
              <a:srgbClr val="D6E6F5">
                <a:alpha val="4000"/>
              </a:srgbClr>
            </a:gs>
            <a:gs pos="15000">
              <a:schemeClr val="accent1">
                <a:alpha val="1000"/>
                <a:lumMod val="65000"/>
                <a:lumOff val="35000"/>
              </a:schemeClr>
            </a:gs>
            <a:gs pos="80000">
              <a:schemeClr val="accent6">
                <a:lumMod val="75000"/>
                <a:alpha val="0"/>
              </a:schemeClr>
            </a:gs>
            <a:gs pos="98000">
              <a:schemeClr val="accent1">
                <a:lumMod val="45000"/>
                <a:lumOff val="55000"/>
              </a:schemeClr>
            </a:gs>
            <a:gs pos="100000">
              <a:schemeClr val="accent1">
                <a:lumMod val="30000"/>
                <a:lumOff val="70000"/>
                <a:alpha val="0"/>
              </a:schemeClr>
            </a:gs>
          </a:gsLst>
          <a:lin ang="6000000" scaled="0"/>
        </a:gradFill>
        <a:effectLst/>
      </p:bgPr>
    </p:bg>
    <p:spTree>
      <p:nvGrpSpPr>
        <p:cNvPr id="1" name=""/>
        <p:cNvGrpSpPr/>
        <p:nvPr/>
      </p:nvGrpSpPr>
      <p:grpSpPr>
        <a:xfrm>
          <a:off x="0" y="0"/>
          <a:ext cx="0" cy="0"/>
          <a:chOff x="0" y="0"/>
          <a:chExt cx="0" cy="0"/>
        </a:xfrm>
      </p:grpSpPr>
      <p:pic>
        <p:nvPicPr>
          <p:cNvPr id="34818" name="Picture 2" descr="Proaktif Ürün Geliştirme">
            <a:extLst>
              <a:ext uri="{FF2B5EF4-FFF2-40B4-BE49-F238E27FC236}">
                <a16:creationId xmlns:a16="http://schemas.microsoft.com/office/drawing/2014/main" id="{091B84E4-C70C-45C8-964E-272C2E858A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26785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54000">
              <a:srgbClr val="D6E6F5">
                <a:alpha val="4000"/>
              </a:srgbClr>
            </a:gs>
            <a:gs pos="15000">
              <a:schemeClr val="accent1">
                <a:alpha val="1000"/>
                <a:lumMod val="65000"/>
                <a:lumOff val="35000"/>
              </a:schemeClr>
            </a:gs>
            <a:gs pos="80000">
              <a:schemeClr val="accent6">
                <a:lumMod val="75000"/>
                <a:alpha val="0"/>
              </a:schemeClr>
            </a:gs>
            <a:gs pos="98000">
              <a:schemeClr val="accent1">
                <a:lumMod val="45000"/>
                <a:lumOff val="55000"/>
              </a:schemeClr>
            </a:gs>
            <a:gs pos="100000">
              <a:schemeClr val="accent1">
                <a:lumMod val="30000"/>
                <a:lumOff val="70000"/>
                <a:alpha val="0"/>
              </a:schemeClr>
            </a:gs>
          </a:gsLst>
          <a:lin ang="6000000" scaled="0"/>
        </a:gradFill>
        <a:effectLst/>
      </p:bgPr>
    </p:bg>
    <p:spTree>
      <p:nvGrpSpPr>
        <p:cNvPr id="1" name=""/>
        <p:cNvGrpSpPr/>
        <p:nvPr/>
      </p:nvGrpSpPr>
      <p:grpSpPr>
        <a:xfrm>
          <a:off x="0" y="0"/>
          <a:ext cx="0" cy="0"/>
          <a:chOff x="0" y="0"/>
          <a:chExt cx="0" cy="0"/>
        </a:xfrm>
      </p:grpSpPr>
      <p:pic>
        <p:nvPicPr>
          <p:cNvPr id="5" name="Resim 4"/>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3114" y="1264464"/>
            <a:ext cx="1809136" cy="1114720"/>
          </a:xfrm>
          <a:prstGeom prst="rect">
            <a:avLst/>
          </a:prstGeom>
        </p:spPr>
      </p:pic>
      <p:sp>
        <p:nvSpPr>
          <p:cNvPr id="2" name="Dikdörtgen 1"/>
          <p:cNvSpPr/>
          <p:nvPr/>
        </p:nvSpPr>
        <p:spPr>
          <a:xfrm>
            <a:off x="3564371" y="710466"/>
            <a:ext cx="5428089" cy="553998"/>
          </a:xfrm>
          <a:prstGeom prst="rect">
            <a:avLst/>
          </a:prstGeom>
          <a:noFill/>
        </p:spPr>
        <p:txBody>
          <a:bodyPr wrap="none" lIns="91440" tIns="45720" rIns="91440" bIns="45720">
            <a:spAutoFit/>
          </a:bodyPr>
          <a:lstStyle/>
          <a:p>
            <a:pPr algn="ctr"/>
            <a:r>
              <a:rPr lang="tr-TR" sz="3000" b="1" dirty="0">
                <a:ln w="0"/>
                <a:solidFill>
                  <a:schemeClr val="accent1">
                    <a:lumMod val="75000"/>
                  </a:schemeClr>
                </a:solidFill>
                <a:effectLst>
                  <a:outerShdw blurRad="38100" dist="25400" dir="5400000" algn="ctr" rotWithShape="0">
                    <a:srgbClr val="6E747A">
                      <a:alpha val="43000"/>
                    </a:srgbClr>
                  </a:outerShdw>
                </a:effectLst>
              </a:rPr>
              <a:t>ÜRÜN GELİŞTİRME’de AMAÇLAR</a:t>
            </a:r>
            <a:endParaRPr lang="tr-TR" sz="3000" b="1" cap="none" spc="0" dirty="0">
              <a:ln w="0"/>
              <a:solidFill>
                <a:schemeClr val="accent1">
                  <a:lumMod val="75000"/>
                </a:schemeClr>
              </a:solidFill>
              <a:effectLst>
                <a:outerShdw blurRad="38100" dist="25400" dir="5400000" algn="ctr" rotWithShape="0">
                  <a:srgbClr val="6E747A">
                    <a:alpha val="43000"/>
                  </a:srgbClr>
                </a:outerShdw>
              </a:effectLst>
            </a:endParaRPr>
          </a:p>
        </p:txBody>
      </p:sp>
      <p:sp>
        <p:nvSpPr>
          <p:cNvPr id="19" name="Dikdörtgen 18"/>
          <p:cNvSpPr/>
          <p:nvPr/>
        </p:nvSpPr>
        <p:spPr>
          <a:xfrm>
            <a:off x="3264359" y="1566668"/>
            <a:ext cx="615874" cy="477054"/>
          </a:xfrm>
          <a:prstGeom prst="rect">
            <a:avLst/>
          </a:prstGeom>
          <a:noFill/>
        </p:spPr>
        <p:txBody>
          <a:bodyPr wrap="none" lIns="91440" tIns="45720" rIns="91440" bIns="45720">
            <a:spAutoFit/>
          </a:bodyPr>
          <a:lstStyle/>
          <a:p>
            <a:pPr marL="342900" indent="-342900" algn="ctr">
              <a:buFont typeface="Wingdings" panose="05000000000000000000" pitchFamily="2" charset="2"/>
              <a:buChar char="ü"/>
            </a:pPr>
            <a:r>
              <a:rPr lang="tr-TR" sz="2500" b="1" cap="none" spc="0" dirty="0">
                <a:ln w="0"/>
                <a:solidFill>
                  <a:schemeClr val="accent1">
                    <a:lumMod val="75000"/>
                  </a:schemeClr>
                </a:solidFill>
                <a:effectLst>
                  <a:outerShdw blurRad="38100" dist="25400" dir="5400000" algn="ctr" rotWithShape="0">
                    <a:srgbClr val="6E747A">
                      <a:alpha val="43000"/>
                    </a:srgbClr>
                  </a:outerShdw>
                </a:effectLst>
              </a:rPr>
              <a:t>.</a:t>
            </a:r>
          </a:p>
        </p:txBody>
      </p:sp>
      <p:sp>
        <p:nvSpPr>
          <p:cNvPr id="22" name="Dikdörtgen 21"/>
          <p:cNvSpPr/>
          <p:nvPr/>
        </p:nvSpPr>
        <p:spPr>
          <a:xfrm>
            <a:off x="3740636" y="1601921"/>
            <a:ext cx="8908318" cy="477054"/>
          </a:xfrm>
          <a:prstGeom prst="rect">
            <a:avLst/>
          </a:prstGeom>
          <a:noFill/>
        </p:spPr>
        <p:txBody>
          <a:bodyPr wrap="square" lIns="91440" tIns="45720" rIns="91440" bIns="45720">
            <a:spAutoFit/>
          </a:bodyPr>
          <a:lstStyle/>
          <a:p>
            <a:r>
              <a:rPr lang="tr-TR" sz="2500" b="1" dirty="0">
                <a:ln w="0"/>
                <a:solidFill>
                  <a:schemeClr val="accent6">
                    <a:lumMod val="75000"/>
                  </a:schemeClr>
                </a:solidFill>
                <a:effectLst>
                  <a:outerShdw blurRad="38100" dist="25400" dir="5400000" algn="ctr" rotWithShape="0">
                    <a:srgbClr val="6E747A">
                      <a:alpha val="43000"/>
                    </a:srgbClr>
                  </a:outerShdw>
                </a:effectLst>
              </a:rPr>
              <a:t>Piyasada hiç var olmamış bir ürünü ortaya koymak</a:t>
            </a:r>
            <a:endParaRPr lang="tr-TR" sz="2500" b="1" cap="none" spc="0" dirty="0">
              <a:ln w="0"/>
              <a:solidFill>
                <a:schemeClr val="accent6">
                  <a:lumMod val="75000"/>
                </a:schemeClr>
              </a:solidFill>
              <a:effectLst>
                <a:outerShdw blurRad="38100" dist="25400" dir="5400000" algn="ctr" rotWithShape="0">
                  <a:srgbClr val="6E747A">
                    <a:alpha val="43000"/>
                  </a:srgbClr>
                </a:outerShdw>
              </a:effectLst>
            </a:endParaRPr>
          </a:p>
        </p:txBody>
      </p:sp>
      <p:sp>
        <p:nvSpPr>
          <p:cNvPr id="24" name="Dikdörtgen 23"/>
          <p:cNvSpPr/>
          <p:nvPr/>
        </p:nvSpPr>
        <p:spPr>
          <a:xfrm>
            <a:off x="3711075" y="1984154"/>
            <a:ext cx="9706867" cy="477054"/>
          </a:xfrm>
          <a:prstGeom prst="rect">
            <a:avLst/>
          </a:prstGeom>
          <a:noFill/>
        </p:spPr>
        <p:txBody>
          <a:bodyPr wrap="square" lIns="91440" tIns="45720" rIns="91440" bIns="45720">
            <a:spAutoFit/>
          </a:bodyPr>
          <a:lstStyle/>
          <a:p>
            <a:r>
              <a:rPr lang="tr-TR" sz="2500" b="1" dirty="0">
                <a:ln w="0"/>
                <a:solidFill>
                  <a:schemeClr val="accent6">
                    <a:lumMod val="75000"/>
                  </a:schemeClr>
                </a:solidFill>
                <a:effectLst>
                  <a:outerShdw blurRad="38100" dist="25400" dir="5400000" algn="ctr" rotWithShape="0">
                    <a:srgbClr val="6E747A">
                      <a:alpha val="43000"/>
                    </a:srgbClr>
                  </a:outerShdw>
                </a:effectLst>
              </a:rPr>
              <a:t>Mevcut ürünleri iyileştirerek pazar payını arttırmak</a:t>
            </a:r>
            <a:endParaRPr lang="tr-TR" sz="2500" b="1" cap="none" spc="0" dirty="0">
              <a:ln w="0"/>
              <a:solidFill>
                <a:schemeClr val="accent6">
                  <a:lumMod val="75000"/>
                </a:schemeClr>
              </a:solidFill>
              <a:effectLst>
                <a:outerShdw blurRad="38100" dist="25400" dir="5400000" algn="ctr" rotWithShape="0">
                  <a:srgbClr val="6E747A">
                    <a:alpha val="43000"/>
                  </a:srgbClr>
                </a:outerShdw>
              </a:effectLst>
            </a:endParaRPr>
          </a:p>
        </p:txBody>
      </p:sp>
      <p:sp>
        <p:nvSpPr>
          <p:cNvPr id="25" name="Dikdörtgen 24"/>
          <p:cNvSpPr/>
          <p:nvPr/>
        </p:nvSpPr>
        <p:spPr>
          <a:xfrm>
            <a:off x="3264359" y="1964980"/>
            <a:ext cx="615874" cy="477054"/>
          </a:xfrm>
          <a:prstGeom prst="rect">
            <a:avLst/>
          </a:prstGeom>
          <a:noFill/>
        </p:spPr>
        <p:txBody>
          <a:bodyPr wrap="none" lIns="91440" tIns="45720" rIns="91440" bIns="45720">
            <a:spAutoFit/>
          </a:bodyPr>
          <a:lstStyle/>
          <a:p>
            <a:pPr marL="342900" indent="-342900" algn="ctr">
              <a:buFont typeface="Wingdings" panose="05000000000000000000" pitchFamily="2" charset="2"/>
              <a:buChar char="ü"/>
            </a:pPr>
            <a:r>
              <a:rPr lang="tr-TR" sz="2500" b="1" cap="none" spc="0" dirty="0">
                <a:ln w="0"/>
                <a:solidFill>
                  <a:schemeClr val="accent1">
                    <a:lumMod val="75000"/>
                  </a:schemeClr>
                </a:solidFill>
                <a:effectLst>
                  <a:outerShdw blurRad="38100" dist="25400" dir="5400000" algn="ctr" rotWithShape="0">
                    <a:srgbClr val="6E747A">
                      <a:alpha val="43000"/>
                    </a:srgbClr>
                  </a:outerShdw>
                </a:effectLst>
              </a:rPr>
              <a:t>.</a:t>
            </a:r>
          </a:p>
        </p:txBody>
      </p:sp>
      <p:sp>
        <p:nvSpPr>
          <p:cNvPr id="21" name="Dikdörtgen 20"/>
          <p:cNvSpPr/>
          <p:nvPr/>
        </p:nvSpPr>
        <p:spPr>
          <a:xfrm>
            <a:off x="3740635" y="2353582"/>
            <a:ext cx="9342317" cy="861774"/>
          </a:xfrm>
          <a:prstGeom prst="rect">
            <a:avLst/>
          </a:prstGeom>
          <a:noFill/>
        </p:spPr>
        <p:txBody>
          <a:bodyPr wrap="square" lIns="91440" tIns="45720" rIns="91440" bIns="45720">
            <a:spAutoFit/>
          </a:bodyPr>
          <a:lstStyle/>
          <a:p>
            <a:r>
              <a:rPr lang="tr-TR" sz="2500" b="1" cap="none" spc="0" dirty="0">
                <a:ln w="0"/>
                <a:solidFill>
                  <a:schemeClr val="accent6">
                    <a:lumMod val="75000"/>
                  </a:schemeClr>
                </a:solidFill>
                <a:effectLst>
                  <a:outerShdw blurRad="38100" dist="25400" dir="5400000" algn="ctr" rotWithShape="0">
                    <a:srgbClr val="6E747A">
                      <a:alpha val="43000"/>
                    </a:srgbClr>
                  </a:outerShdw>
                </a:effectLst>
              </a:rPr>
              <a:t>Kaliteyi arttırmak, aynı zamanda fiyatı düşürerek rekabet </a:t>
            </a:r>
          </a:p>
          <a:p>
            <a:r>
              <a:rPr lang="tr-TR" sz="2500" b="1" cap="none" spc="0" dirty="0">
                <a:ln w="0"/>
                <a:solidFill>
                  <a:schemeClr val="accent6">
                    <a:lumMod val="75000"/>
                  </a:schemeClr>
                </a:solidFill>
                <a:effectLst>
                  <a:outerShdw blurRad="38100" dist="25400" dir="5400000" algn="ctr" rotWithShape="0">
                    <a:srgbClr val="6E747A">
                      <a:alpha val="43000"/>
                    </a:srgbClr>
                  </a:outerShdw>
                </a:effectLst>
              </a:rPr>
              <a:t>oluşturmak</a:t>
            </a:r>
          </a:p>
        </p:txBody>
      </p:sp>
      <p:sp>
        <p:nvSpPr>
          <p:cNvPr id="26" name="Dikdörtgen 25"/>
          <p:cNvSpPr/>
          <p:nvPr/>
        </p:nvSpPr>
        <p:spPr>
          <a:xfrm>
            <a:off x="3293920" y="2373676"/>
            <a:ext cx="615874" cy="477054"/>
          </a:xfrm>
          <a:prstGeom prst="rect">
            <a:avLst/>
          </a:prstGeom>
          <a:noFill/>
        </p:spPr>
        <p:txBody>
          <a:bodyPr wrap="none" lIns="91440" tIns="45720" rIns="91440" bIns="45720">
            <a:spAutoFit/>
          </a:bodyPr>
          <a:lstStyle/>
          <a:p>
            <a:pPr marL="342900" indent="-342900" algn="ctr">
              <a:buFont typeface="Wingdings" panose="05000000000000000000" pitchFamily="2" charset="2"/>
              <a:buChar char="ü"/>
            </a:pPr>
            <a:r>
              <a:rPr lang="tr-TR" sz="2500" b="1" cap="none" spc="0" dirty="0">
                <a:ln w="0"/>
                <a:solidFill>
                  <a:schemeClr val="accent1">
                    <a:lumMod val="75000"/>
                  </a:schemeClr>
                </a:solidFill>
                <a:effectLst>
                  <a:outerShdw blurRad="38100" dist="25400" dir="5400000" algn="ctr" rotWithShape="0">
                    <a:srgbClr val="6E747A">
                      <a:alpha val="43000"/>
                    </a:srgbClr>
                  </a:outerShdw>
                </a:effectLst>
              </a:rPr>
              <a:t>.</a:t>
            </a:r>
          </a:p>
        </p:txBody>
      </p:sp>
      <p:sp>
        <p:nvSpPr>
          <p:cNvPr id="30" name="Dikdörtgen 29"/>
          <p:cNvSpPr/>
          <p:nvPr/>
        </p:nvSpPr>
        <p:spPr>
          <a:xfrm>
            <a:off x="3293920" y="3055854"/>
            <a:ext cx="615874" cy="477054"/>
          </a:xfrm>
          <a:prstGeom prst="rect">
            <a:avLst/>
          </a:prstGeom>
          <a:noFill/>
        </p:spPr>
        <p:txBody>
          <a:bodyPr wrap="none" lIns="91440" tIns="45720" rIns="91440" bIns="45720">
            <a:spAutoFit/>
          </a:bodyPr>
          <a:lstStyle/>
          <a:p>
            <a:pPr marL="342900" indent="-342900" algn="ctr">
              <a:buFont typeface="Wingdings" panose="05000000000000000000" pitchFamily="2" charset="2"/>
              <a:buChar char="ü"/>
            </a:pPr>
            <a:r>
              <a:rPr lang="tr-TR" sz="2500" b="1" cap="none" spc="0" dirty="0">
                <a:ln w="0"/>
                <a:solidFill>
                  <a:schemeClr val="accent1">
                    <a:lumMod val="75000"/>
                  </a:schemeClr>
                </a:solidFill>
                <a:effectLst>
                  <a:outerShdw blurRad="38100" dist="25400" dir="5400000" algn="ctr" rotWithShape="0">
                    <a:srgbClr val="6E747A">
                      <a:alpha val="43000"/>
                    </a:srgbClr>
                  </a:outerShdw>
                </a:effectLst>
              </a:rPr>
              <a:t>.</a:t>
            </a:r>
          </a:p>
        </p:txBody>
      </p:sp>
      <p:sp>
        <p:nvSpPr>
          <p:cNvPr id="31" name="Dikdörtgen 30"/>
          <p:cNvSpPr/>
          <p:nvPr/>
        </p:nvSpPr>
        <p:spPr>
          <a:xfrm>
            <a:off x="3744385" y="3068969"/>
            <a:ext cx="8471880" cy="477054"/>
          </a:xfrm>
          <a:prstGeom prst="rect">
            <a:avLst/>
          </a:prstGeom>
          <a:noFill/>
        </p:spPr>
        <p:txBody>
          <a:bodyPr wrap="square" lIns="91440" tIns="45720" rIns="91440" bIns="45720">
            <a:spAutoFit/>
          </a:bodyPr>
          <a:lstStyle/>
          <a:p>
            <a:r>
              <a:rPr lang="tr-TR" sz="2500" b="1" cap="none" spc="0" dirty="0">
                <a:ln w="0"/>
                <a:solidFill>
                  <a:schemeClr val="accent6">
                    <a:lumMod val="75000"/>
                  </a:schemeClr>
                </a:solidFill>
                <a:effectLst>
                  <a:outerShdw blurRad="38100" dist="25400" dir="5400000" algn="ctr" rotWithShape="0">
                    <a:srgbClr val="6E747A">
                      <a:alpha val="43000"/>
                    </a:srgbClr>
                  </a:outerShdw>
                </a:effectLst>
              </a:rPr>
              <a:t>Müşterinin sesini duyabilmek, duyduğunu anlayabilmek</a:t>
            </a:r>
          </a:p>
        </p:txBody>
      </p:sp>
      <p:sp>
        <p:nvSpPr>
          <p:cNvPr id="20" name="Dikdörtgen 19"/>
          <p:cNvSpPr/>
          <p:nvPr/>
        </p:nvSpPr>
        <p:spPr>
          <a:xfrm>
            <a:off x="3711074" y="3483048"/>
            <a:ext cx="9706867" cy="477054"/>
          </a:xfrm>
          <a:prstGeom prst="rect">
            <a:avLst/>
          </a:prstGeom>
          <a:noFill/>
        </p:spPr>
        <p:txBody>
          <a:bodyPr wrap="square" lIns="91440" tIns="45720" rIns="91440" bIns="45720">
            <a:spAutoFit/>
          </a:bodyPr>
          <a:lstStyle/>
          <a:p>
            <a:r>
              <a:rPr lang="tr-TR" sz="2500" b="1" dirty="0">
                <a:ln w="0"/>
                <a:solidFill>
                  <a:schemeClr val="accent6">
                    <a:lumMod val="75000"/>
                  </a:schemeClr>
                </a:solidFill>
                <a:effectLst>
                  <a:outerShdw blurRad="38100" dist="25400" dir="5400000" algn="ctr" rotWithShape="0">
                    <a:srgbClr val="6E747A">
                      <a:alpha val="43000"/>
                    </a:srgbClr>
                  </a:outerShdw>
                </a:effectLst>
              </a:rPr>
              <a:t>Gelişen teknolojiye ayak uydurabilmek</a:t>
            </a:r>
            <a:endParaRPr lang="tr-TR" sz="2500" b="1" cap="none" spc="0" dirty="0">
              <a:ln w="0"/>
              <a:solidFill>
                <a:schemeClr val="accent6">
                  <a:lumMod val="75000"/>
                </a:schemeClr>
              </a:solidFill>
              <a:effectLst>
                <a:outerShdw blurRad="38100" dist="25400" dir="5400000" algn="ctr" rotWithShape="0">
                  <a:srgbClr val="6E747A">
                    <a:alpha val="43000"/>
                  </a:srgbClr>
                </a:outerShdw>
              </a:effectLst>
            </a:endParaRPr>
          </a:p>
        </p:txBody>
      </p:sp>
      <p:sp>
        <p:nvSpPr>
          <p:cNvPr id="33" name="Dikdörtgen 32"/>
          <p:cNvSpPr/>
          <p:nvPr/>
        </p:nvSpPr>
        <p:spPr>
          <a:xfrm>
            <a:off x="3293920" y="3509345"/>
            <a:ext cx="615874" cy="477054"/>
          </a:xfrm>
          <a:prstGeom prst="rect">
            <a:avLst/>
          </a:prstGeom>
          <a:noFill/>
        </p:spPr>
        <p:txBody>
          <a:bodyPr wrap="none" lIns="91440" tIns="45720" rIns="91440" bIns="45720">
            <a:spAutoFit/>
          </a:bodyPr>
          <a:lstStyle/>
          <a:p>
            <a:pPr marL="342900" indent="-342900" algn="ctr">
              <a:buFont typeface="Wingdings" panose="05000000000000000000" pitchFamily="2" charset="2"/>
              <a:buChar char="ü"/>
            </a:pPr>
            <a:r>
              <a:rPr lang="tr-TR" sz="2500" b="1" cap="none" spc="0" dirty="0">
                <a:ln w="0"/>
                <a:solidFill>
                  <a:schemeClr val="accent1">
                    <a:lumMod val="75000"/>
                  </a:schemeClr>
                </a:solidFill>
                <a:effectLst>
                  <a:outerShdw blurRad="38100" dist="25400" dir="5400000" algn="ctr" rotWithShape="0">
                    <a:srgbClr val="6E747A">
                      <a:alpha val="43000"/>
                    </a:srgbClr>
                  </a:outerShdw>
                </a:effectLst>
              </a:rPr>
              <a:t>.</a:t>
            </a:r>
          </a:p>
        </p:txBody>
      </p:sp>
      <p:pic>
        <p:nvPicPr>
          <p:cNvPr id="9" name="Resim 8"/>
          <p:cNvPicPr>
            <a:picLocks noChangeAspect="1"/>
          </p:cNvPicPr>
          <p:nvPr/>
        </p:nvPicPr>
        <p:blipFill>
          <a:blip r:embed="rId4"/>
          <a:stretch>
            <a:fillRect/>
          </a:stretch>
        </p:blipFill>
        <p:spPr>
          <a:xfrm>
            <a:off x="1778562" y="2439532"/>
            <a:ext cx="1616298" cy="1482304"/>
          </a:xfrm>
          <a:prstGeom prst="rect">
            <a:avLst/>
          </a:prstGeom>
        </p:spPr>
      </p:pic>
    </p:spTree>
    <p:extLst>
      <p:ext uri="{BB962C8B-B14F-4D97-AF65-F5344CB8AC3E}">
        <p14:creationId xmlns:p14="http://schemas.microsoft.com/office/powerpoint/2010/main" val="22744721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54000">
              <a:srgbClr val="D6E6F5">
                <a:alpha val="4000"/>
              </a:srgbClr>
            </a:gs>
            <a:gs pos="15000">
              <a:schemeClr val="accent1">
                <a:alpha val="1000"/>
                <a:lumMod val="65000"/>
                <a:lumOff val="35000"/>
              </a:schemeClr>
            </a:gs>
            <a:gs pos="80000">
              <a:schemeClr val="accent6">
                <a:lumMod val="75000"/>
                <a:alpha val="0"/>
              </a:schemeClr>
            </a:gs>
            <a:gs pos="98000">
              <a:schemeClr val="accent1">
                <a:lumMod val="45000"/>
                <a:lumOff val="55000"/>
              </a:schemeClr>
            </a:gs>
            <a:gs pos="100000">
              <a:schemeClr val="accent1">
                <a:lumMod val="30000"/>
                <a:lumOff val="70000"/>
                <a:alpha val="0"/>
              </a:schemeClr>
            </a:gs>
          </a:gsLst>
          <a:lin ang="6000000" scaled="0"/>
        </a:gradFill>
        <a:effectLst/>
      </p:bgPr>
    </p:bg>
    <p:spTree>
      <p:nvGrpSpPr>
        <p:cNvPr id="1" name=""/>
        <p:cNvGrpSpPr/>
        <p:nvPr/>
      </p:nvGrpSpPr>
      <p:grpSpPr>
        <a:xfrm>
          <a:off x="0" y="0"/>
          <a:ext cx="0" cy="0"/>
          <a:chOff x="0" y="0"/>
          <a:chExt cx="0" cy="0"/>
        </a:xfrm>
      </p:grpSpPr>
      <p:pic>
        <p:nvPicPr>
          <p:cNvPr id="31746" name="Picture 2" descr="Eş Zamanlı Mamul Geliştirme Yakalışımı">
            <a:extLst>
              <a:ext uri="{FF2B5EF4-FFF2-40B4-BE49-F238E27FC236}">
                <a16:creationId xmlns:a16="http://schemas.microsoft.com/office/drawing/2014/main" id="{D4BFD55F-B70D-426D-8BD8-11FF91DE9B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MÜRGEMER - HydroMarmara Kulübü - Kulüp - Marmara Üniversitesi">
            <a:extLst>
              <a:ext uri="{FF2B5EF4-FFF2-40B4-BE49-F238E27FC236}">
                <a16:creationId xmlns:a16="http://schemas.microsoft.com/office/drawing/2014/main" id="{CF6DD5F2-06E6-4F94-AF0F-2A5D3492C4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03625" y="6179152"/>
            <a:ext cx="2408840" cy="630439"/>
          </a:xfrm>
          <a:prstGeom prst="rect">
            <a:avLst/>
          </a:prstGeom>
          <a:noFill/>
          <a:extLst>
            <a:ext uri="{909E8E84-426E-40DD-AFC4-6F175D3DCCD1}">
              <a14:hiddenFill xmlns:a14="http://schemas.microsoft.com/office/drawing/2010/main">
                <a:solidFill>
                  <a:srgbClr val="FFFFFF"/>
                </a:solidFill>
              </a14:hiddenFill>
            </a:ext>
          </a:extLst>
        </p:spPr>
      </p:pic>
      <p:pic>
        <p:nvPicPr>
          <p:cNvPr id="2" name="Resim 1">
            <a:extLst>
              <a:ext uri="{FF2B5EF4-FFF2-40B4-BE49-F238E27FC236}">
                <a16:creationId xmlns:a16="http://schemas.microsoft.com/office/drawing/2014/main" id="{CAC73128-CECE-4EB4-AF11-44855191FC61}"/>
              </a:ext>
            </a:extLst>
          </p:cNvPr>
          <p:cNvPicPr>
            <a:picLocks noChangeAspect="1"/>
          </p:cNvPicPr>
          <p:nvPr/>
        </p:nvPicPr>
        <p:blipFill>
          <a:blip r:embed="rId4"/>
          <a:stretch>
            <a:fillRect/>
          </a:stretch>
        </p:blipFill>
        <p:spPr>
          <a:xfrm>
            <a:off x="3070214" y="3910849"/>
            <a:ext cx="1419805" cy="492547"/>
          </a:xfrm>
          <a:prstGeom prst="rect">
            <a:avLst/>
          </a:prstGeom>
        </p:spPr>
      </p:pic>
    </p:spTree>
    <p:extLst>
      <p:ext uri="{BB962C8B-B14F-4D97-AF65-F5344CB8AC3E}">
        <p14:creationId xmlns:p14="http://schemas.microsoft.com/office/powerpoint/2010/main" val="38381118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54000">
              <a:srgbClr val="D6E6F5">
                <a:alpha val="4000"/>
              </a:srgbClr>
            </a:gs>
            <a:gs pos="15000">
              <a:schemeClr val="accent1">
                <a:alpha val="1000"/>
                <a:lumMod val="65000"/>
                <a:lumOff val="35000"/>
              </a:schemeClr>
            </a:gs>
            <a:gs pos="80000">
              <a:schemeClr val="accent6">
                <a:lumMod val="75000"/>
                <a:alpha val="0"/>
              </a:schemeClr>
            </a:gs>
            <a:gs pos="98000">
              <a:schemeClr val="accent1">
                <a:lumMod val="45000"/>
                <a:lumOff val="55000"/>
              </a:schemeClr>
            </a:gs>
            <a:gs pos="100000">
              <a:schemeClr val="accent1">
                <a:lumMod val="30000"/>
                <a:lumOff val="70000"/>
                <a:alpha val="0"/>
              </a:schemeClr>
            </a:gs>
          </a:gsLst>
          <a:lin ang="6000000" scaled="0"/>
        </a:gradFill>
        <a:effectLst/>
      </p:bgPr>
    </p:bg>
    <p:spTree>
      <p:nvGrpSpPr>
        <p:cNvPr id="1" name=""/>
        <p:cNvGrpSpPr/>
        <p:nvPr/>
      </p:nvGrpSpPr>
      <p:grpSpPr>
        <a:xfrm>
          <a:off x="0" y="0"/>
          <a:ext cx="0" cy="0"/>
          <a:chOff x="0" y="0"/>
          <a:chExt cx="0" cy="0"/>
        </a:xfrm>
      </p:grpSpPr>
      <p:pic>
        <p:nvPicPr>
          <p:cNvPr id="56322" name="Picture 2" descr="Ürün Yaşam Çevrimi">
            <a:extLst>
              <a:ext uri="{FF2B5EF4-FFF2-40B4-BE49-F238E27FC236}">
                <a16:creationId xmlns:a16="http://schemas.microsoft.com/office/drawing/2014/main" id="{4C080C83-4E05-47A3-A8F8-2CF25C4666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81291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54000">
              <a:srgbClr val="D6E6F5">
                <a:alpha val="4000"/>
              </a:srgbClr>
            </a:gs>
            <a:gs pos="15000">
              <a:schemeClr val="accent1">
                <a:alpha val="1000"/>
                <a:lumMod val="65000"/>
                <a:lumOff val="35000"/>
              </a:schemeClr>
            </a:gs>
            <a:gs pos="80000">
              <a:schemeClr val="accent6">
                <a:lumMod val="75000"/>
                <a:alpha val="0"/>
              </a:schemeClr>
            </a:gs>
            <a:gs pos="98000">
              <a:schemeClr val="accent1">
                <a:lumMod val="45000"/>
                <a:lumOff val="55000"/>
              </a:schemeClr>
            </a:gs>
            <a:gs pos="100000">
              <a:schemeClr val="accent1">
                <a:lumMod val="30000"/>
                <a:lumOff val="70000"/>
                <a:alpha val="0"/>
              </a:schemeClr>
            </a:gs>
          </a:gsLst>
          <a:lin ang="6000000" scaled="0"/>
        </a:gradFill>
        <a:effectLst/>
      </p:bgPr>
    </p:bg>
    <p:spTree>
      <p:nvGrpSpPr>
        <p:cNvPr id="1" name=""/>
        <p:cNvGrpSpPr/>
        <p:nvPr/>
      </p:nvGrpSpPr>
      <p:grpSpPr>
        <a:xfrm>
          <a:off x="0" y="0"/>
          <a:ext cx="0" cy="0"/>
          <a:chOff x="0" y="0"/>
          <a:chExt cx="0" cy="0"/>
        </a:xfrm>
      </p:grpSpPr>
      <p:pic>
        <p:nvPicPr>
          <p:cNvPr id="27650" name="Picture 2" descr="Başa Baş Noktası">
            <a:extLst>
              <a:ext uri="{FF2B5EF4-FFF2-40B4-BE49-F238E27FC236}">
                <a16:creationId xmlns:a16="http://schemas.microsoft.com/office/drawing/2014/main" id="{9CE4D8FE-A473-40E3-8643-FD65051E08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34420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54000">
              <a:srgbClr val="D6E6F5">
                <a:alpha val="4000"/>
              </a:srgbClr>
            </a:gs>
            <a:gs pos="15000">
              <a:schemeClr val="accent1">
                <a:alpha val="1000"/>
                <a:lumMod val="65000"/>
                <a:lumOff val="35000"/>
              </a:schemeClr>
            </a:gs>
            <a:gs pos="80000">
              <a:schemeClr val="accent6">
                <a:lumMod val="75000"/>
                <a:alpha val="0"/>
              </a:schemeClr>
            </a:gs>
            <a:gs pos="98000">
              <a:schemeClr val="accent1">
                <a:lumMod val="45000"/>
                <a:lumOff val="55000"/>
              </a:schemeClr>
            </a:gs>
            <a:gs pos="100000">
              <a:schemeClr val="accent1">
                <a:lumMod val="30000"/>
                <a:lumOff val="70000"/>
                <a:alpha val="0"/>
              </a:schemeClr>
            </a:gs>
          </a:gsLst>
          <a:lin ang="6000000" scaled="0"/>
        </a:gradFill>
        <a:effectLst/>
      </p:bgPr>
    </p:bg>
    <p:spTree>
      <p:nvGrpSpPr>
        <p:cNvPr id="1" name=""/>
        <p:cNvGrpSpPr/>
        <p:nvPr/>
      </p:nvGrpSpPr>
      <p:grpSpPr>
        <a:xfrm>
          <a:off x="0" y="0"/>
          <a:ext cx="0" cy="0"/>
          <a:chOff x="0" y="0"/>
          <a:chExt cx="0" cy="0"/>
        </a:xfrm>
      </p:grpSpPr>
      <p:pic>
        <p:nvPicPr>
          <p:cNvPr id="4" name="Resim 3">
            <a:extLst>
              <a:ext uri="{FF2B5EF4-FFF2-40B4-BE49-F238E27FC236}">
                <a16:creationId xmlns:a16="http://schemas.microsoft.com/office/drawing/2014/main" id="{6179EB28-DACE-48A9-80E5-17AD8E4671C5}"/>
              </a:ext>
            </a:extLst>
          </p:cNvPr>
          <p:cNvPicPr>
            <a:picLocks noChangeAspect="1"/>
          </p:cNvPicPr>
          <p:nvPr/>
        </p:nvPicPr>
        <p:blipFill>
          <a:blip r:embed="rId2"/>
          <a:stretch>
            <a:fillRect/>
          </a:stretch>
        </p:blipFill>
        <p:spPr>
          <a:xfrm>
            <a:off x="1578977" y="128755"/>
            <a:ext cx="9034045" cy="6388710"/>
          </a:xfrm>
          <a:prstGeom prst="rect">
            <a:avLst/>
          </a:prstGeom>
        </p:spPr>
      </p:pic>
    </p:spTree>
    <p:extLst>
      <p:ext uri="{BB962C8B-B14F-4D97-AF65-F5344CB8AC3E}">
        <p14:creationId xmlns:p14="http://schemas.microsoft.com/office/powerpoint/2010/main" val="6294132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54000">
              <a:srgbClr val="D6E6F5">
                <a:alpha val="4000"/>
              </a:srgbClr>
            </a:gs>
            <a:gs pos="15000">
              <a:schemeClr val="accent1">
                <a:alpha val="1000"/>
                <a:lumMod val="65000"/>
                <a:lumOff val="35000"/>
              </a:schemeClr>
            </a:gs>
            <a:gs pos="80000">
              <a:schemeClr val="accent6">
                <a:lumMod val="75000"/>
                <a:alpha val="0"/>
              </a:schemeClr>
            </a:gs>
            <a:gs pos="98000">
              <a:schemeClr val="accent1">
                <a:lumMod val="45000"/>
                <a:lumOff val="55000"/>
              </a:schemeClr>
            </a:gs>
            <a:gs pos="100000">
              <a:schemeClr val="accent1">
                <a:lumMod val="30000"/>
                <a:lumOff val="70000"/>
                <a:alpha val="0"/>
              </a:schemeClr>
            </a:gs>
          </a:gsLst>
          <a:lin ang="6000000" scaled="0"/>
        </a:gradFill>
        <a:effectLst/>
      </p:bgPr>
    </p:bg>
    <p:spTree>
      <p:nvGrpSpPr>
        <p:cNvPr id="1" name=""/>
        <p:cNvGrpSpPr/>
        <p:nvPr/>
      </p:nvGrpSpPr>
      <p:grpSpPr>
        <a:xfrm>
          <a:off x="0" y="0"/>
          <a:ext cx="0" cy="0"/>
          <a:chOff x="0" y="0"/>
          <a:chExt cx="0" cy="0"/>
        </a:xfrm>
      </p:grpSpPr>
      <p:sp>
        <p:nvSpPr>
          <p:cNvPr id="8" name="Dikdörtgen 7">
            <a:extLst>
              <a:ext uri="{FF2B5EF4-FFF2-40B4-BE49-F238E27FC236}">
                <a16:creationId xmlns:a16="http://schemas.microsoft.com/office/drawing/2014/main" id="{9A45E4D6-DB8D-40C9-8469-6466901D6FC7}"/>
              </a:ext>
            </a:extLst>
          </p:cNvPr>
          <p:cNvSpPr/>
          <p:nvPr/>
        </p:nvSpPr>
        <p:spPr>
          <a:xfrm>
            <a:off x="2123872" y="2736720"/>
            <a:ext cx="8607536" cy="630942"/>
          </a:xfrm>
          <a:prstGeom prst="rect">
            <a:avLst/>
          </a:prstGeom>
          <a:noFill/>
        </p:spPr>
        <p:txBody>
          <a:bodyPr wrap="square" lIns="91440" tIns="45720" rIns="91440" bIns="45720">
            <a:spAutoFit/>
          </a:bodyPr>
          <a:lstStyle/>
          <a:p>
            <a:pPr algn="ctr"/>
            <a:r>
              <a:rPr lang="tr-TR" sz="3500" b="1" dirty="0">
                <a:ln w="0"/>
                <a:solidFill>
                  <a:schemeClr val="accent1"/>
                </a:solidFill>
                <a:effectLst>
                  <a:outerShdw blurRad="38100" dist="25400" dir="5400000" algn="ctr" rotWithShape="0">
                    <a:srgbClr val="6E747A">
                      <a:alpha val="43000"/>
                    </a:srgbClr>
                  </a:outerShdw>
                </a:effectLst>
              </a:rPr>
              <a:t>Katkı ve Katılımınız İçin Teşekkür Ederim</a:t>
            </a:r>
            <a:endParaRPr lang="en-US" sz="3500" b="1" dirty="0">
              <a:ln w="0"/>
              <a:solidFill>
                <a:schemeClr val="accent1"/>
              </a:solidFill>
              <a:effectLst>
                <a:outerShdw blurRad="38100" dist="25400" dir="5400000" algn="ctr" rotWithShape="0">
                  <a:srgbClr val="6E747A">
                    <a:alpha val="43000"/>
                  </a:srgbClr>
                </a:outerShdw>
              </a:effectLst>
            </a:endParaRPr>
          </a:p>
        </p:txBody>
      </p:sp>
      <p:sp>
        <p:nvSpPr>
          <p:cNvPr id="12" name="Başlık 1">
            <a:extLst>
              <a:ext uri="{FF2B5EF4-FFF2-40B4-BE49-F238E27FC236}">
                <a16:creationId xmlns:a16="http://schemas.microsoft.com/office/drawing/2014/main" id="{C0728933-4BEA-495D-A17A-89C3C7B16221}"/>
              </a:ext>
            </a:extLst>
          </p:cNvPr>
          <p:cNvSpPr>
            <a:spLocks noGrp="1"/>
          </p:cNvSpPr>
          <p:nvPr>
            <p:ph type="ctrTitle"/>
          </p:nvPr>
        </p:nvSpPr>
        <p:spPr>
          <a:xfrm>
            <a:off x="1855639" y="5314692"/>
            <a:ext cx="9144000" cy="630942"/>
          </a:xfrm>
        </p:spPr>
        <p:txBody>
          <a:bodyPr>
            <a:normAutofit/>
          </a:bodyPr>
          <a:lstStyle/>
          <a:p>
            <a:r>
              <a:rPr lang="tr-TR" sz="2200" b="1" dirty="0">
                <a:latin typeface="Arial Narrow" panose="020B0606020202030204" pitchFamily="34" charset="0"/>
              </a:rPr>
              <a:t>Teknoloji Transferi Ofisi Danışmanı</a:t>
            </a:r>
          </a:p>
        </p:txBody>
      </p:sp>
      <p:sp>
        <p:nvSpPr>
          <p:cNvPr id="14" name="Dikdörtgen 13">
            <a:extLst>
              <a:ext uri="{FF2B5EF4-FFF2-40B4-BE49-F238E27FC236}">
                <a16:creationId xmlns:a16="http://schemas.microsoft.com/office/drawing/2014/main" id="{D4E56235-91C9-4B7F-9ABB-71F4FDF79840}"/>
              </a:ext>
            </a:extLst>
          </p:cNvPr>
          <p:cNvSpPr/>
          <p:nvPr/>
        </p:nvSpPr>
        <p:spPr>
          <a:xfrm>
            <a:off x="3559220" y="4136861"/>
            <a:ext cx="5736839" cy="1246495"/>
          </a:xfrm>
          <a:prstGeom prst="rect">
            <a:avLst/>
          </a:prstGeom>
          <a:noFill/>
        </p:spPr>
        <p:txBody>
          <a:bodyPr wrap="square" lIns="91440" tIns="45720" rIns="91440" bIns="45720">
            <a:spAutoFit/>
          </a:bodyPr>
          <a:lstStyle/>
          <a:p>
            <a:pPr algn="ctr"/>
            <a:r>
              <a:rPr lang="tr-TR" sz="2500" b="1" dirty="0">
                <a:ln w="0"/>
                <a:solidFill>
                  <a:schemeClr val="accent6">
                    <a:lumMod val="75000"/>
                  </a:schemeClr>
                </a:solidFill>
                <a:effectLst>
                  <a:outerShdw blurRad="38100" dist="25400" dir="5400000" algn="ctr" rotWithShape="0">
                    <a:srgbClr val="6E747A">
                      <a:alpha val="43000"/>
                    </a:srgbClr>
                  </a:outerShdw>
                </a:effectLst>
              </a:rPr>
              <a:t>Dr. Üyesi Selim HARTOMACIOĞLU</a:t>
            </a:r>
          </a:p>
          <a:p>
            <a:pPr algn="ctr"/>
            <a:r>
              <a:rPr lang="tr-TR" sz="2500" b="1" dirty="0">
                <a:ln w="0"/>
                <a:solidFill>
                  <a:schemeClr val="accent6">
                    <a:lumMod val="75000"/>
                  </a:schemeClr>
                </a:solidFill>
                <a:effectLst>
                  <a:outerShdw blurRad="38100" dist="25400" dir="5400000" algn="ctr" rotWithShape="0">
                    <a:srgbClr val="6E747A">
                      <a:alpha val="43000"/>
                    </a:srgbClr>
                  </a:outerShdw>
                </a:effectLst>
              </a:rPr>
              <a:t>Öğretim Üyesi</a:t>
            </a:r>
          </a:p>
          <a:p>
            <a:pPr algn="ctr"/>
            <a:r>
              <a:rPr lang="tr-TR" sz="2500" b="1" cap="none" spc="0" dirty="0">
                <a:ln w="0"/>
                <a:solidFill>
                  <a:schemeClr val="accent6">
                    <a:lumMod val="75000"/>
                  </a:schemeClr>
                </a:solidFill>
                <a:effectLst>
                  <a:outerShdw blurRad="38100" dist="25400" dir="5400000" algn="ctr" rotWithShape="0">
                    <a:srgbClr val="6E747A">
                      <a:alpha val="43000"/>
                    </a:srgbClr>
                  </a:outerShdw>
                </a:effectLst>
              </a:rPr>
              <a:t>          </a:t>
            </a:r>
          </a:p>
        </p:txBody>
      </p:sp>
      <p:pic>
        <p:nvPicPr>
          <p:cNvPr id="16" name="Picture 2" descr="Dijital TTO – Teknoloji Transfer Ofisi">
            <a:extLst>
              <a:ext uri="{FF2B5EF4-FFF2-40B4-BE49-F238E27FC236}">
                <a16:creationId xmlns:a16="http://schemas.microsoft.com/office/drawing/2014/main" id="{4C4421C4-B585-4A81-8670-8D0121D5D5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790" y="74234"/>
            <a:ext cx="2857500" cy="1095375"/>
          </a:xfrm>
          <a:prstGeom prst="rect">
            <a:avLst/>
          </a:prstGeom>
          <a:noFill/>
          <a:extLst>
            <a:ext uri="{909E8E84-426E-40DD-AFC4-6F175D3DCCD1}">
              <a14:hiddenFill xmlns:a14="http://schemas.microsoft.com/office/drawing/2010/main">
                <a:solidFill>
                  <a:srgbClr val="FFFFFF"/>
                </a:solidFill>
              </a14:hiddenFill>
            </a:ext>
          </a:extLst>
        </p:spPr>
      </p:pic>
      <p:pic>
        <p:nvPicPr>
          <p:cNvPr id="17" name="Resim 16">
            <a:extLst>
              <a:ext uri="{FF2B5EF4-FFF2-40B4-BE49-F238E27FC236}">
                <a16:creationId xmlns:a16="http://schemas.microsoft.com/office/drawing/2014/main" id="{72568A07-21C4-4EB6-8D71-79D217F5ED6D}"/>
              </a:ext>
            </a:extLst>
          </p:cNvPr>
          <p:cNvPicPr>
            <a:picLocks noChangeAspect="1"/>
          </p:cNvPicPr>
          <p:nvPr/>
        </p:nvPicPr>
        <p:blipFill>
          <a:blip r:embed="rId3"/>
          <a:stretch>
            <a:fillRect/>
          </a:stretch>
        </p:blipFill>
        <p:spPr>
          <a:xfrm>
            <a:off x="8576442" y="84950"/>
            <a:ext cx="3470547" cy="1000144"/>
          </a:xfrm>
          <a:prstGeom prst="rect">
            <a:avLst/>
          </a:prstGeom>
        </p:spPr>
      </p:pic>
      <p:pic>
        <p:nvPicPr>
          <p:cNvPr id="18" name="Picture 4" descr="Kosgeb Logo PNG Vectors Free Download">
            <a:extLst>
              <a:ext uri="{FF2B5EF4-FFF2-40B4-BE49-F238E27FC236}">
                <a16:creationId xmlns:a16="http://schemas.microsoft.com/office/drawing/2014/main" id="{5CC92F39-5844-4E4B-9555-C007FBC0C51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42736" y="196418"/>
            <a:ext cx="1506527" cy="1044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93043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Dikdörtgen 7">
            <a:extLst>
              <a:ext uri="{FF2B5EF4-FFF2-40B4-BE49-F238E27FC236}">
                <a16:creationId xmlns:a16="http://schemas.microsoft.com/office/drawing/2014/main" id="{C1B3C439-25B5-4FBF-AA49-A45A88FD20C3}"/>
              </a:ext>
            </a:extLst>
          </p:cNvPr>
          <p:cNvSpPr/>
          <p:nvPr/>
        </p:nvSpPr>
        <p:spPr>
          <a:xfrm>
            <a:off x="3227580" y="6308440"/>
            <a:ext cx="5736839" cy="369332"/>
          </a:xfrm>
          <a:prstGeom prst="rect">
            <a:avLst/>
          </a:prstGeom>
          <a:noFill/>
        </p:spPr>
        <p:txBody>
          <a:bodyPr wrap="square" lIns="91440" tIns="45720" rIns="91440" bIns="45720">
            <a:spAutoFit/>
          </a:bodyPr>
          <a:lstStyle/>
          <a:p>
            <a:pPr algn="ctr"/>
            <a:r>
              <a:rPr lang="tr-TR" b="1" dirty="0">
                <a:ln w="0"/>
                <a:effectLst>
                  <a:outerShdw blurRad="38100" dist="25400" dir="5400000" algn="ctr" rotWithShape="0">
                    <a:srgbClr val="6E747A">
                      <a:alpha val="43000"/>
                    </a:srgbClr>
                  </a:outerShdw>
                </a:effectLst>
                <a:latin typeface="Lucida Sans Typewriter" panose="020B0509030504030204" pitchFamily="49" charset="0"/>
              </a:rPr>
              <a:t>Dr. Selim HARTOMACIOĞLU</a:t>
            </a:r>
            <a:r>
              <a:rPr lang="tr-TR" b="1" cap="none" spc="0" dirty="0">
                <a:ln w="0"/>
                <a:effectLst>
                  <a:outerShdw blurRad="38100" dist="25400" dir="5400000" algn="ctr" rotWithShape="0">
                    <a:srgbClr val="6E747A">
                      <a:alpha val="43000"/>
                    </a:srgbClr>
                  </a:outerShdw>
                </a:effectLst>
                <a:latin typeface="Lucida Sans Typewriter" panose="020B0509030504030204" pitchFamily="49" charset="0"/>
              </a:rPr>
              <a:t>          </a:t>
            </a:r>
          </a:p>
        </p:txBody>
      </p:sp>
      <p:pic>
        <p:nvPicPr>
          <p:cNvPr id="5" name="Resim 4">
            <a:extLst>
              <a:ext uri="{FF2B5EF4-FFF2-40B4-BE49-F238E27FC236}">
                <a16:creationId xmlns:a16="http://schemas.microsoft.com/office/drawing/2014/main" id="{5F471CC0-3500-4A84-B5D2-5D51513687CC}"/>
              </a:ext>
            </a:extLst>
          </p:cNvPr>
          <p:cNvPicPr>
            <a:picLocks noChangeAspect="1"/>
          </p:cNvPicPr>
          <p:nvPr/>
        </p:nvPicPr>
        <p:blipFill rotWithShape="1">
          <a:blip r:embed="rId2"/>
          <a:srcRect t="23363"/>
          <a:stretch/>
        </p:blipFill>
        <p:spPr>
          <a:xfrm>
            <a:off x="5689096" y="1620240"/>
            <a:ext cx="5826828" cy="2419099"/>
          </a:xfrm>
          <a:prstGeom prst="rect">
            <a:avLst/>
          </a:prstGeom>
          <a:ln>
            <a:noFill/>
          </a:ln>
          <a:effectLst>
            <a:softEdge rad="112500"/>
          </a:effectLst>
        </p:spPr>
      </p:pic>
      <p:pic>
        <p:nvPicPr>
          <p:cNvPr id="2" name="Resim 1">
            <a:extLst>
              <a:ext uri="{FF2B5EF4-FFF2-40B4-BE49-F238E27FC236}">
                <a16:creationId xmlns:a16="http://schemas.microsoft.com/office/drawing/2014/main" id="{356F7804-B565-4718-96CB-9E36CE73E487}"/>
              </a:ext>
            </a:extLst>
          </p:cNvPr>
          <p:cNvPicPr>
            <a:picLocks noChangeAspect="1"/>
          </p:cNvPicPr>
          <p:nvPr/>
        </p:nvPicPr>
        <p:blipFill>
          <a:blip r:embed="rId3"/>
          <a:stretch>
            <a:fillRect/>
          </a:stretch>
        </p:blipFill>
        <p:spPr>
          <a:xfrm>
            <a:off x="1014260" y="907314"/>
            <a:ext cx="3246663" cy="4140359"/>
          </a:xfrm>
          <a:prstGeom prst="rect">
            <a:avLst/>
          </a:prstGeom>
          <a:ln>
            <a:noFill/>
          </a:ln>
          <a:effectLst>
            <a:softEdge rad="112500"/>
          </a:effectLst>
        </p:spPr>
      </p:pic>
      <p:sp>
        <p:nvSpPr>
          <p:cNvPr id="4" name="Ok: Sağ 3">
            <a:extLst>
              <a:ext uri="{FF2B5EF4-FFF2-40B4-BE49-F238E27FC236}">
                <a16:creationId xmlns:a16="http://schemas.microsoft.com/office/drawing/2014/main" id="{DFB2DFCB-97EF-4975-9894-29728F6A7875}"/>
              </a:ext>
            </a:extLst>
          </p:cNvPr>
          <p:cNvSpPr/>
          <p:nvPr/>
        </p:nvSpPr>
        <p:spPr>
          <a:xfrm>
            <a:off x="4420155" y="2804653"/>
            <a:ext cx="1109708" cy="369332"/>
          </a:xfrm>
          <a:prstGeom prst="rightArrow">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tr-TR"/>
          </a:p>
        </p:txBody>
      </p:sp>
    </p:spTree>
    <p:extLst>
      <p:ext uri="{BB962C8B-B14F-4D97-AF65-F5344CB8AC3E}">
        <p14:creationId xmlns:p14="http://schemas.microsoft.com/office/powerpoint/2010/main" val="28436984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Dikdörtgen 7">
            <a:extLst>
              <a:ext uri="{FF2B5EF4-FFF2-40B4-BE49-F238E27FC236}">
                <a16:creationId xmlns:a16="http://schemas.microsoft.com/office/drawing/2014/main" id="{C1B3C439-25B5-4FBF-AA49-A45A88FD20C3}"/>
              </a:ext>
            </a:extLst>
          </p:cNvPr>
          <p:cNvSpPr/>
          <p:nvPr/>
        </p:nvSpPr>
        <p:spPr>
          <a:xfrm>
            <a:off x="3227580" y="6308440"/>
            <a:ext cx="5736839" cy="369332"/>
          </a:xfrm>
          <a:prstGeom prst="rect">
            <a:avLst/>
          </a:prstGeom>
          <a:noFill/>
        </p:spPr>
        <p:txBody>
          <a:bodyPr wrap="square" lIns="91440" tIns="45720" rIns="91440" bIns="45720">
            <a:spAutoFit/>
          </a:bodyPr>
          <a:lstStyle/>
          <a:p>
            <a:pPr algn="ctr"/>
            <a:r>
              <a:rPr lang="tr-TR" b="1" dirty="0">
                <a:ln w="0"/>
                <a:effectLst>
                  <a:outerShdw blurRad="38100" dist="25400" dir="5400000" algn="ctr" rotWithShape="0">
                    <a:srgbClr val="6E747A">
                      <a:alpha val="43000"/>
                    </a:srgbClr>
                  </a:outerShdw>
                </a:effectLst>
                <a:latin typeface="Lucida Sans Typewriter" panose="020B0509030504030204" pitchFamily="49" charset="0"/>
              </a:rPr>
              <a:t>Dr. Selim HARTOMACIOĞLU</a:t>
            </a:r>
            <a:r>
              <a:rPr lang="tr-TR" b="1" cap="none" spc="0" dirty="0">
                <a:ln w="0"/>
                <a:effectLst>
                  <a:outerShdw blurRad="38100" dist="25400" dir="5400000" algn="ctr" rotWithShape="0">
                    <a:srgbClr val="6E747A">
                      <a:alpha val="43000"/>
                    </a:srgbClr>
                  </a:outerShdw>
                </a:effectLst>
                <a:latin typeface="Lucida Sans Typewriter" panose="020B0509030504030204" pitchFamily="49" charset="0"/>
              </a:rPr>
              <a:t>          </a:t>
            </a:r>
          </a:p>
        </p:txBody>
      </p:sp>
      <p:sp>
        <p:nvSpPr>
          <p:cNvPr id="9" name="Dikdörtgen 8">
            <a:extLst>
              <a:ext uri="{FF2B5EF4-FFF2-40B4-BE49-F238E27FC236}">
                <a16:creationId xmlns:a16="http://schemas.microsoft.com/office/drawing/2014/main" id="{87614FE4-4A45-4405-878B-2238D2E7BA5C}"/>
              </a:ext>
            </a:extLst>
          </p:cNvPr>
          <p:cNvSpPr/>
          <p:nvPr/>
        </p:nvSpPr>
        <p:spPr>
          <a:xfrm>
            <a:off x="3227579" y="0"/>
            <a:ext cx="5736839" cy="369332"/>
          </a:xfrm>
          <a:prstGeom prst="rect">
            <a:avLst/>
          </a:prstGeom>
          <a:noFill/>
        </p:spPr>
        <p:txBody>
          <a:bodyPr wrap="square" lIns="91440" tIns="45720" rIns="91440" bIns="45720">
            <a:spAutoFit/>
          </a:bodyPr>
          <a:lstStyle/>
          <a:p>
            <a:pPr algn="ctr"/>
            <a:r>
              <a:rPr lang="tr-TR" b="1" cap="none" spc="0" dirty="0">
                <a:ln w="0"/>
                <a:effectLst>
                  <a:outerShdw blurRad="38100" dist="25400" dir="5400000" algn="ctr" rotWithShape="0">
                    <a:srgbClr val="6E747A">
                      <a:alpha val="43000"/>
                    </a:srgbClr>
                  </a:outerShdw>
                </a:effectLst>
                <a:latin typeface="Lucida Sans Typewriter" panose="020B0509030504030204" pitchFamily="49" charset="0"/>
              </a:rPr>
              <a:t>Bilgi – Teknoloji-Mühendislik</a:t>
            </a:r>
          </a:p>
        </p:txBody>
      </p:sp>
      <p:sp>
        <p:nvSpPr>
          <p:cNvPr id="11" name="Metin kutusu 10">
            <a:extLst>
              <a:ext uri="{FF2B5EF4-FFF2-40B4-BE49-F238E27FC236}">
                <a16:creationId xmlns:a16="http://schemas.microsoft.com/office/drawing/2014/main" id="{BC446E9B-6C0F-442F-B971-22BBFC81780F}"/>
              </a:ext>
            </a:extLst>
          </p:cNvPr>
          <p:cNvSpPr txBox="1"/>
          <p:nvPr/>
        </p:nvSpPr>
        <p:spPr>
          <a:xfrm>
            <a:off x="427021" y="369332"/>
            <a:ext cx="11584466" cy="1711366"/>
          </a:xfrm>
          <a:prstGeom prst="rect">
            <a:avLst/>
          </a:prstGeom>
          <a:noFill/>
        </p:spPr>
        <p:txBody>
          <a:bodyPr wrap="square">
            <a:spAutoFit/>
          </a:bodyPr>
          <a:lstStyle/>
          <a:p>
            <a:pPr algn="just">
              <a:lnSpc>
                <a:spcPct val="150000"/>
              </a:lnSpc>
            </a:pPr>
            <a:r>
              <a:rPr lang="tr-TR" dirty="0"/>
              <a:t>İlk defa, Paul Villard adlı Fransız kimyager-fizikçi, radyum ile çalışırken gama ışınlarını fark etti. Villard'ın fark ettiği bu ışınlara, Rutherford gama ışınımı adını vermiştir. Bu ışınlar atom çekirdeğinin enerji seviyelerindeki farklılıklardan meydana gelir. Çekirdek bir alfa veya bir beta parçacığı çıkarttıktan sonra genellikle kararlı bir durumda olmaz. Fazla kalan çekirdek enerjisi bir elektromanyetik radyasyon halinde yayınlanır. Yunanca: </a:t>
            </a:r>
            <a:r>
              <a:rPr lang="el-GR" dirty="0"/>
              <a:t>γ </a:t>
            </a:r>
            <a:r>
              <a:rPr lang="tr-TR" dirty="0"/>
              <a:t>ile sembolize edilirler.</a:t>
            </a:r>
          </a:p>
        </p:txBody>
      </p:sp>
      <p:sp>
        <p:nvSpPr>
          <p:cNvPr id="14" name="Metin kutusu 13">
            <a:extLst>
              <a:ext uri="{FF2B5EF4-FFF2-40B4-BE49-F238E27FC236}">
                <a16:creationId xmlns:a16="http://schemas.microsoft.com/office/drawing/2014/main" id="{5755F2B2-D342-42BF-A551-B575DBDF0EFF}"/>
              </a:ext>
            </a:extLst>
          </p:cNvPr>
          <p:cNvSpPr txBox="1"/>
          <p:nvPr/>
        </p:nvSpPr>
        <p:spPr>
          <a:xfrm>
            <a:off x="427021" y="2159266"/>
            <a:ext cx="11584466" cy="2957861"/>
          </a:xfrm>
          <a:prstGeom prst="rect">
            <a:avLst/>
          </a:prstGeom>
          <a:noFill/>
        </p:spPr>
        <p:txBody>
          <a:bodyPr wrap="square">
            <a:spAutoFit/>
          </a:bodyPr>
          <a:lstStyle/>
          <a:p>
            <a:pPr algn="just">
              <a:lnSpc>
                <a:spcPct val="150000"/>
              </a:lnSpc>
            </a:pPr>
            <a:r>
              <a:rPr lang="tr-TR" dirty="0"/>
              <a:t>Gama ışınları, diğer elektromanyetik ışınlar arasında, en yüksek frekansa ve en düşük dalga boyuna sahiptirler. Taşıdıkları enerji (erke) düzeyi nedeniyle yaşayan hücrelere önemli zarar verirler. Gama ve x ışınlarının, alfa ve beta parçacıklarına göre madde içine nüfuz etme kabiliyetleri çok daha fazla, iyonlaşmaya sebep olma etkileri ise çok daha azdır. İyonize etme gücünün daha düşük olması, onun kalın cisimlerden kolayca geçmesini sağlar. Gama ışını, birkaç santimetre kalınlığındaki kurşun tuğlalarla ve sadece belli bir kısmı durdurulabilir. Madde içerisinden geçerken üstel bir fonksiyon şeklinde bir şiddet azalmasına uğrarlar. Yüksüz olduklarından elektrik ve manyetik alanda sapma göstermezler.</a:t>
            </a:r>
          </a:p>
          <a:p>
            <a:pPr algn="just">
              <a:lnSpc>
                <a:spcPct val="150000"/>
              </a:lnSpc>
            </a:pPr>
            <a:endParaRPr lang="tr-TR" dirty="0"/>
          </a:p>
        </p:txBody>
      </p:sp>
      <p:pic>
        <p:nvPicPr>
          <p:cNvPr id="10" name="Resim 9">
            <a:extLst>
              <a:ext uri="{FF2B5EF4-FFF2-40B4-BE49-F238E27FC236}">
                <a16:creationId xmlns:a16="http://schemas.microsoft.com/office/drawing/2014/main" id="{B8C9477E-5F40-4F05-B5A8-2A7FE77E628F}"/>
              </a:ext>
            </a:extLst>
          </p:cNvPr>
          <p:cNvPicPr>
            <a:picLocks noChangeAspect="1"/>
          </p:cNvPicPr>
          <p:nvPr/>
        </p:nvPicPr>
        <p:blipFill>
          <a:blip r:embed="rId2"/>
          <a:stretch>
            <a:fillRect/>
          </a:stretch>
        </p:blipFill>
        <p:spPr>
          <a:xfrm>
            <a:off x="4897513" y="4678500"/>
            <a:ext cx="2396970" cy="1629940"/>
          </a:xfrm>
          <a:prstGeom prst="rect">
            <a:avLst/>
          </a:prstGeom>
        </p:spPr>
      </p:pic>
    </p:spTree>
    <p:extLst>
      <p:ext uri="{BB962C8B-B14F-4D97-AF65-F5344CB8AC3E}">
        <p14:creationId xmlns:p14="http://schemas.microsoft.com/office/powerpoint/2010/main" val="893893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Dikdörtgen 7">
            <a:extLst>
              <a:ext uri="{FF2B5EF4-FFF2-40B4-BE49-F238E27FC236}">
                <a16:creationId xmlns:a16="http://schemas.microsoft.com/office/drawing/2014/main" id="{C1B3C439-25B5-4FBF-AA49-A45A88FD20C3}"/>
              </a:ext>
            </a:extLst>
          </p:cNvPr>
          <p:cNvSpPr/>
          <p:nvPr/>
        </p:nvSpPr>
        <p:spPr>
          <a:xfrm>
            <a:off x="3227580" y="6308440"/>
            <a:ext cx="5736839" cy="369332"/>
          </a:xfrm>
          <a:prstGeom prst="rect">
            <a:avLst/>
          </a:prstGeom>
          <a:noFill/>
        </p:spPr>
        <p:txBody>
          <a:bodyPr wrap="square" lIns="91440" tIns="45720" rIns="91440" bIns="45720">
            <a:spAutoFit/>
          </a:bodyPr>
          <a:lstStyle/>
          <a:p>
            <a:pPr algn="ctr"/>
            <a:r>
              <a:rPr lang="tr-TR" b="1" dirty="0">
                <a:ln w="0"/>
                <a:effectLst>
                  <a:outerShdw blurRad="38100" dist="25400" dir="5400000" algn="ctr" rotWithShape="0">
                    <a:srgbClr val="6E747A">
                      <a:alpha val="43000"/>
                    </a:srgbClr>
                  </a:outerShdw>
                </a:effectLst>
                <a:latin typeface="Lucida Sans Typewriter" panose="020B0509030504030204" pitchFamily="49" charset="0"/>
              </a:rPr>
              <a:t>Dr. Selim HARTOMACIOĞLU</a:t>
            </a:r>
            <a:r>
              <a:rPr lang="tr-TR" b="1" cap="none" spc="0" dirty="0">
                <a:ln w="0"/>
                <a:effectLst>
                  <a:outerShdw blurRad="38100" dist="25400" dir="5400000" algn="ctr" rotWithShape="0">
                    <a:srgbClr val="6E747A">
                      <a:alpha val="43000"/>
                    </a:srgbClr>
                  </a:outerShdw>
                </a:effectLst>
                <a:latin typeface="Lucida Sans Typewriter" panose="020B0509030504030204" pitchFamily="49" charset="0"/>
              </a:rPr>
              <a:t>          </a:t>
            </a:r>
          </a:p>
        </p:txBody>
      </p:sp>
      <p:sp>
        <p:nvSpPr>
          <p:cNvPr id="9" name="Dikdörtgen 8">
            <a:extLst>
              <a:ext uri="{FF2B5EF4-FFF2-40B4-BE49-F238E27FC236}">
                <a16:creationId xmlns:a16="http://schemas.microsoft.com/office/drawing/2014/main" id="{87614FE4-4A45-4405-878B-2238D2E7BA5C}"/>
              </a:ext>
            </a:extLst>
          </p:cNvPr>
          <p:cNvSpPr/>
          <p:nvPr/>
        </p:nvSpPr>
        <p:spPr>
          <a:xfrm>
            <a:off x="3227579" y="0"/>
            <a:ext cx="5736839" cy="369332"/>
          </a:xfrm>
          <a:prstGeom prst="rect">
            <a:avLst/>
          </a:prstGeom>
          <a:noFill/>
        </p:spPr>
        <p:txBody>
          <a:bodyPr wrap="square" lIns="91440" tIns="45720" rIns="91440" bIns="45720">
            <a:spAutoFit/>
          </a:bodyPr>
          <a:lstStyle/>
          <a:p>
            <a:pPr algn="ctr"/>
            <a:r>
              <a:rPr lang="tr-TR" b="1" cap="none" spc="0" dirty="0">
                <a:ln w="0"/>
                <a:effectLst>
                  <a:outerShdw blurRad="38100" dist="25400" dir="5400000" algn="ctr" rotWithShape="0">
                    <a:srgbClr val="6E747A">
                      <a:alpha val="43000"/>
                    </a:srgbClr>
                  </a:outerShdw>
                </a:effectLst>
                <a:latin typeface="Lucida Sans Typewriter" panose="020B0509030504030204" pitchFamily="49" charset="0"/>
              </a:rPr>
              <a:t>Bilgi - Teknoloji</a:t>
            </a:r>
          </a:p>
        </p:txBody>
      </p:sp>
      <p:pic>
        <p:nvPicPr>
          <p:cNvPr id="2" name="Resim 1">
            <a:extLst>
              <a:ext uri="{FF2B5EF4-FFF2-40B4-BE49-F238E27FC236}">
                <a16:creationId xmlns:a16="http://schemas.microsoft.com/office/drawing/2014/main" id="{B9ED8558-B9A4-4550-9E71-EB51F469FB2A}"/>
              </a:ext>
            </a:extLst>
          </p:cNvPr>
          <p:cNvPicPr>
            <a:picLocks noChangeAspect="1"/>
          </p:cNvPicPr>
          <p:nvPr/>
        </p:nvPicPr>
        <p:blipFill>
          <a:blip r:embed="rId2"/>
          <a:stretch>
            <a:fillRect/>
          </a:stretch>
        </p:blipFill>
        <p:spPr>
          <a:xfrm>
            <a:off x="6626108" y="3146483"/>
            <a:ext cx="5290077" cy="2645039"/>
          </a:xfrm>
          <a:prstGeom prst="rect">
            <a:avLst/>
          </a:prstGeom>
          <a:ln>
            <a:noFill/>
          </a:ln>
          <a:effectLst>
            <a:softEdge rad="112500"/>
          </a:effectLst>
        </p:spPr>
      </p:pic>
      <p:pic>
        <p:nvPicPr>
          <p:cNvPr id="4" name="Resim 3">
            <a:extLst>
              <a:ext uri="{FF2B5EF4-FFF2-40B4-BE49-F238E27FC236}">
                <a16:creationId xmlns:a16="http://schemas.microsoft.com/office/drawing/2014/main" id="{76843967-75AF-48B3-92D7-60631EB27CEA}"/>
              </a:ext>
            </a:extLst>
          </p:cNvPr>
          <p:cNvPicPr>
            <a:picLocks noChangeAspect="1"/>
          </p:cNvPicPr>
          <p:nvPr/>
        </p:nvPicPr>
        <p:blipFill>
          <a:blip r:embed="rId3"/>
          <a:stretch>
            <a:fillRect/>
          </a:stretch>
        </p:blipFill>
        <p:spPr>
          <a:xfrm>
            <a:off x="6626108" y="436964"/>
            <a:ext cx="5385379" cy="2709519"/>
          </a:xfrm>
          <a:prstGeom prst="rect">
            <a:avLst/>
          </a:prstGeom>
          <a:ln>
            <a:noFill/>
          </a:ln>
          <a:effectLst>
            <a:softEdge rad="112500"/>
          </a:effectLst>
        </p:spPr>
      </p:pic>
      <p:pic>
        <p:nvPicPr>
          <p:cNvPr id="6" name="Resim 5">
            <a:extLst>
              <a:ext uri="{FF2B5EF4-FFF2-40B4-BE49-F238E27FC236}">
                <a16:creationId xmlns:a16="http://schemas.microsoft.com/office/drawing/2014/main" id="{6F31165B-C4FC-4DB8-AF86-2FB3E110A375}"/>
              </a:ext>
            </a:extLst>
          </p:cNvPr>
          <p:cNvPicPr>
            <a:picLocks noChangeAspect="1"/>
          </p:cNvPicPr>
          <p:nvPr/>
        </p:nvPicPr>
        <p:blipFill rotWithShape="1">
          <a:blip r:embed="rId4"/>
          <a:srcRect r="12214"/>
          <a:stretch/>
        </p:blipFill>
        <p:spPr>
          <a:xfrm>
            <a:off x="494416" y="431761"/>
            <a:ext cx="5885112" cy="2780908"/>
          </a:xfrm>
          <a:prstGeom prst="rect">
            <a:avLst/>
          </a:prstGeom>
          <a:ln>
            <a:noFill/>
          </a:ln>
          <a:effectLst>
            <a:softEdge rad="112500"/>
          </a:effectLst>
        </p:spPr>
      </p:pic>
      <p:sp>
        <p:nvSpPr>
          <p:cNvPr id="13" name="Metin kutusu 12">
            <a:extLst>
              <a:ext uri="{FF2B5EF4-FFF2-40B4-BE49-F238E27FC236}">
                <a16:creationId xmlns:a16="http://schemas.microsoft.com/office/drawing/2014/main" id="{581D0D80-9026-4869-B878-78BEB70D5E09}"/>
              </a:ext>
            </a:extLst>
          </p:cNvPr>
          <p:cNvSpPr txBox="1"/>
          <p:nvPr/>
        </p:nvSpPr>
        <p:spPr>
          <a:xfrm>
            <a:off x="494416" y="3227029"/>
            <a:ext cx="6094428" cy="2814617"/>
          </a:xfrm>
          <a:prstGeom prst="rect">
            <a:avLst/>
          </a:prstGeom>
          <a:noFill/>
        </p:spPr>
        <p:txBody>
          <a:bodyPr wrap="square">
            <a:spAutoFit/>
          </a:bodyPr>
          <a:lstStyle/>
          <a:p>
            <a:pPr algn="just">
              <a:lnSpc>
                <a:spcPct val="150000"/>
              </a:lnSpc>
            </a:pPr>
            <a:r>
              <a:rPr lang="tr-TR" sz="2000" dirty="0"/>
              <a:t>Gama ışını veya gama ışıması (simge: Yunanca: </a:t>
            </a:r>
            <a:r>
              <a:rPr lang="el-GR" sz="2000" dirty="0"/>
              <a:t>γ), </a:t>
            </a:r>
            <a:r>
              <a:rPr lang="tr-TR" sz="2000" dirty="0"/>
              <a:t>atom altı parçacıkların etkileşiminden kaynaklanan, belirli bir titreşim sayısına sahip elektromanyetik ışınımdır; genelde uzayda gerçekleşen çekirdeksel tepkimelerin sonucunda üretilirler. X Işınları'nın ötesindedir. Gama Işınının ötesinde ise Beta ışınları'dır.</a:t>
            </a:r>
          </a:p>
        </p:txBody>
      </p:sp>
    </p:spTree>
    <p:extLst>
      <p:ext uri="{BB962C8B-B14F-4D97-AF65-F5344CB8AC3E}">
        <p14:creationId xmlns:p14="http://schemas.microsoft.com/office/powerpoint/2010/main" val="19834896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Dikdörtgen 7">
            <a:extLst>
              <a:ext uri="{FF2B5EF4-FFF2-40B4-BE49-F238E27FC236}">
                <a16:creationId xmlns:a16="http://schemas.microsoft.com/office/drawing/2014/main" id="{C1B3C439-25B5-4FBF-AA49-A45A88FD20C3}"/>
              </a:ext>
            </a:extLst>
          </p:cNvPr>
          <p:cNvSpPr/>
          <p:nvPr/>
        </p:nvSpPr>
        <p:spPr>
          <a:xfrm>
            <a:off x="3227580" y="6308440"/>
            <a:ext cx="5736839" cy="369332"/>
          </a:xfrm>
          <a:prstGeom prst="rect">
            <a:avLst/>
          </a:prstGeom>
          <a:noFill/>
        </p:spPr>
        <p:txBody>
          <a:bodyPr wrap="square" lIns="91440" tIns="45720" rIns="91440" bIns="45720">
            <a:spAutoFit/>
          </a:bodyPr>
          <a:lstStyle/>
          <a:p>
            <a:pPr algn="ctr"/>
            <a:r>
              <a:rPr lang="tr-TR" b="1" dirty="0">
                <a:ln w="0"/>
                <a:effectLst>
                  <a:outerShdw blurRad="38100" dist="25400" dir="5400000" algn="ctr" rotWithShape="0">
                    <a:srgbClr val="6E747A">
                      <a:alpha val="43000"/>
                    </a:srgbClr>
                  </a:outerShdw>
                </a:effectLst>
                <a:latin typeface="Lucida Sans Typewriter" panose="020B0509030504030204" pitchFamily="49" charset="0"/>
              </a:rPr>
              <a:t>Dr. Selim HARTOMACIOĞLU</a:t>
            </a:r>
            <a:r>
              <a:rPr lang="tr-TR" b="1" cap="none" spc="0" dirty="0">
                <a:ln w="0"/>
                <a:effectLst>
                  <a:outerShdw blurRad="38100" dist="25400" dir="5400000" algn="ctr" rotWithShape="0">
                    <a:srgbClr val="6E747A">
                      <a:alpha val="43000"/>
                    </a:srgbClr>
                  </a:outerShdw>
                </a:effectLst>
                <a:latin typeface="Lucida Sans Typewriter" panose="020B0509030504030204" pitchFamily="49" charset="0"/>
              </a:rPr>
              <a:t>          </a:t>
            </a:r>
          </a:p>
        </p:txBody>
      </p:sp>
      <p:sp>
        <p:nvSpPr>
          <p:cNvPr id="9" name="Dikdörtgen 8">
            <a:extLst>
              <a:ext uri="{FF2B5EF4-FFF2-40B4-BE49-F238E27FC236}">
                <a16:creationId xmlns:a16="http://schemas.microsoft.com/office/drawing/2014/main" id="{87614FE4-4A45-4405-878B-2238D2E7BA5C}"/>
              </a:ext>
            </a:extLst>
          </p:cNvPr>
          <p:cNvSpPr/>
          <p:nvPr/>
        </p:nvSpPr>
        <p:spPr>
          <a:xfrm>
            <a:off x="3227579" y="0"/>
            <a:ext cx="5736839" cy="369332"/>
          </a:xfrm>
          <a:prstGeom prst="rect">
            <a:avLst/>
          </a:prstGeom>
          <a:noFill/>
        </p:spPr>
        <p:txBody>
          <a:bodyPr wrap="square" lIns="91440" tIns="45720" rIns="91440" bIns="45720">
            <a:spAutoFit/>
          </a:bodyPr>
          <a:lstStyle/>
          <a:p>
            <a:pPr algn="ctr"/>
            <a:r>
              <a:rPr lang="tr-TR" b="1" cap="none" spc="0" dirty="0">
                <a:ln w="0"/>
                <a:effectLst>
                  <a:outerShdw blurRad="38100" dist="25400" dir="5400000" algn="ctr" rotWithShape="0">
                    <a:srgbClr val="6E747A">
                      <a:alpha val="43000"/>
                    </a:srgbClr>
                  </a:outerShdw>
                </a:effectLst>
                <a:latin typeface="Lucida Sans Typewriter" panose="020B0509030504030204" pitchFamily="49" charset="0"/>
              </a:rPr>
              <a:t>Bilgi - Teknoloji</a:t>
            </a:r>
          </a:p>
        </p:txBody>
      </p:sp>
      <p:pic>
        <p:nvPicPr>
          <p:cNvPr id="4" name="Resim 3">
            <a:extLst>
              <a:ext uri="{FF2B5EF4-FFF2-40B4-BE49-F238E27FC236}">
                <a16:creationId xmlns:a16="http://schemas.microsoft.com/office/drawing/2014/main" id="{41C39DD0-D6DA-4255-9393-1312DFDA1283}"/>
              </a:ext>
            </a:extLst>
          </p:cNvPr>
          <p:cNvPicPr>
            <a:picLocks noChangeAspect="1"/>
          </p:cNvPicPr>
          <p:nvPr/>
        </p:nvPicPr>
        <p:blipFill>
          <a:blip r:embed="rId2"/>
          <a:stretch>
            <a:fillRect/>
          </a:stretch>
        </p:blipFill>
        <p:spPr>
          <a:xfrm>
            <a:off x="1195913" y="438749"/>
            <a:ext cx="9800169" cy="5547841"/>
          </a:xfrm>
          <a:prstGeom prst="rect">
            <a:avLst/>
          </a:prstGeom>
          <a:ln>
            <a:noFill/>
          </a:ln>
          <a:effectLst>
            <a:softEdge rad="112500"/>
          </a:effectLst>
        </p:spPr>
      </p:pic>
    </p:spTree>
    <p:extLst>
      <p:ext uri="{BB962C8B-B14F-4D97-AF65-F5344CB8AC3E}">
        <p14:creationId xmlns:p14="http://schemas.microsoft.com/office/powerpoint/2010/main" val="16804534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54000">
              <a:srgbClr val="D6E6F5">
                <a:alpha val="4000"/>
              </a:srgbClr>
            </a:gs>
            <a:gs pos="15000">
              <a:schemeClr val="accent1">
                <a:alpha val="1000"/>
                <a:lumMod val="65000"/>
                <a:lumOff val="35000"/>
              </a:schemeClr>
            </a:gs>
            <a:gs pos="80000">
              <a:schemeClr val="accent6">
                <a:lumMod val="75000"/>
                <a:alpha val="0"/>
              </a:schemeClr>
            </a:gs>
            <a:gs pos="98000">
              <a:schemeClr val="accent1">
                <a:lumMod val="45000"/>
                <a:lumOff val="55000"/>
              </a:schemeClr>
            </a:gs>
            <a:gs pos="100000">
              <a:schemeClr val="accent1">
                <a:lumMod val="30000"/>
                <a:lumOff val="70000"/>
                <a:alpha val="0"/>
              </a:schemeClr>
            </a:gs>
          </a:gsLst>
          <a:lin ang="6000000" scaled="0"/>
        </a:gradFill>
        <a:effectLst/>
      </p:bgPr>
    </p:bg>
    <p:spTree>
      <p:nvGrpSpPr>
        <p:cNvPr id="1" name=""/>
        <p:cNvGrpSpPr/>
        <p:nvPr/>
      </p:nvGrpSpPr>
      <p:grpSpPr>
        <a:xfrm>
          <a:off x="0" y="0"/>
          <a:ext cx="0" cy="0"/>
          <a:chOff x="0" y="0"/>
          <a:chExt cx="0" cy="0"/>
        </a:xfrm>
      </p:grpSpPr>
      <p:sp>
        <p:nvSpPr>
          <p:cNvPr id="25" name="Dikdörtgen 24"/>
          <p:cNvSpPr/>
          <p:nvPr/>
        </p:nvSpPr>
        <p:spPr>
          <a:xfrm>
            <a:off x="3442656" y="343803"/>
            <a:ext cx="5495672" cy="553998"/>
          </a:xfrm>
          <a:prstGeom prst="rect">
            <a:avLst/>
          </a:prstGeom>
          <a:noFill/>
        </p:spPr>
        <p:txBody>
          <a:bodyPr wrap="none" lIns="91440" tIns="45720" rIns="91440" bIns="45720">
            <a:spAutoFit/>
          </a:bodyPr>
          <a:lstStyle/>
          <a:p>
            <a:pPr algn="ctr"/>
            <a:r>
              <a:rPr lang="tr-TR" sz="3000" b="1" dirty="0">
                <a:ln w="0"/>
                <a:solidFill>
                  <a:schemeClr val="accent1">
                    <a:lumMod val="75000"/>
                  </a:schemeClr>
                </a:solidFill>
                <a:effectLst>
                  <a:outerShdw blurRad="38100" dist="25400" dir="5400000" algn="ctr" rotWithShape="0">
                    <a:srgbClr val="6E747A">
                      <a:alpha val="43000"/>
                    </a:srgbClr>
                  </a:outerShdw>
                </a:effectLst>
              </a:rPr>
              <a:t>İNOVASYON (YENİLEŞİM) NEDİR ?</a:t>
            </a:r>
            <a:endParaRPr lang="tr-TR" sz="3000" b="1" cap="none" spc="0" dirty="0">
              <a:ln w="0"/>
              <a:solidFill>
                <a:schemeClr val="accent1">
                  <a:lumMod val="75000"/>
                </a:schemeClr>
              </a:solidFill>
              <a:effectLst>
                <a:outerShdw blurRad="38100" dist="25400" dir="5400000" algn="ctr" rotWithShape="0">
                  <a:srgbClr val="6E747A">
                    <a:alpha val="43000"/>
                  </a:srgbClr>
                </a:outerShdw>
              </a:effectLst>
            </a:endParaRPr>
          </a:p>
        </p:txBody>
      </p:sp>
      <p:pic>
        <p:nvPicPr>
          <p:cNvPr id="3" name="Resim 2"/>
          <p:cNvPicPr>
            <a:picLocks noChangeAspect="1"/>
          </p:cNvPicPr>
          <p:nvPr/>
        </p:nvPicPr>
        <p:blipFill>
          <a:blip r:embed="rId2"/>
          <a:stretch>
            <a:fillRect/>
          </a:stretch>
        </p:blipFill>
        <p:spPr>
          <a:xfrm>
            <a:off x="33318" y="2717316"/>
            <a:ext cx="1584467" cy="1731350"/>
          </a:xfrm>
          <a:prstGeom prst="rect">
            <a:avLst/>
          </a:prstGeom>
        </p:spPr>
      </p:pic>
      <p:pic>
        <p:nvPicPr>
          <p:cNvPr id="32" name="Resim 31"/>
          <p:cNvPicPr>
            <a:picLocks noChangeAspect="1"/>
          </p:cNvPicPr>
          <p:nvPr/>
        </p:nvPicPr>
        <p:blipFill>
          <a:blip r:embed="rId3"/>
          <a:stretch>
            <a:fillRect/>
          </a:stretch>
        </p:blipFill>
        <p:spPr>
          <a:xfrm>
            <a:off x="1617785" y="1204314"/>
            <a:ext cx="945435" cy="939413"/>
          </a:xfrm>
          <a:prstGeom prst="rect">
            <a:avLst/>
          </a:prstGeom>
        </p:spPr>
      </p:pic>
      <p:sp>
        <p:nvSpPr>
          <p:cNvPr id="33" name="Dikdörtgen 32"/>
          <p:cNvSpPr/>
          <p:nvPr/>
        </p:nvSpPr>
        <p:spPr>
          <a:xfrm>
            <a:off x="2555505" y="1281953"/>
            <a:ext cx="9454787" cy="861774"/>
          </a:xfrm>
          <a:prstGeom prst="rect">
            <a:avLst/>
          </a:prstGeom>
          <a:noFill/>
        </p:spPr>
        <p:txBody>
          <a:bodyPr wrap="square" lIns="91440" tIns="45720" rIns="91440" bIns="45720">
            <a:spAutoFit/>
          </a:bodyPr>
          <a:lstStyle/>
          <a:p>
            <a:pPr marL="342900" indent="-342900" algn="just">
              <a:buFont typeface="Wingdings" panose="05000000000000000000" pitchFamily="2" charset="2"/>
              <a:buChar char="ü"/>
            </a:pPr>
            <a:r>
              <a:rPr lang="tr-TR" sz="2500" b="1" cap="none" spc="0" dirty="0">
                <a:ln w="0"/>
                <a:solidFill>
                  <a:schemeClr val="accent6">
                    <a:lumMod val="75000"/>
                  </a:schemeClr>
                </a:solidFill>
                <a:effectLst>
                  <a:outerShdw blurRad="38100" dist="25400" dir="5400000" algn="ctr" rotWithShape="0">
                    <a:srgbClr val="6E747A">
                      <a:alpha val="43000"/>
                    </a:srgbClr>
                  </a:outerShdw>
                </a:effectLst>
              </a:rPr>
              <a:t>Değişen koşullara uyabilmek için toplumsal, kültürel ve yönetimsel ortamlarda yeni yöntemlerin kullanılmaya başlanılması, yenilik</a:t>
            </a:r>
          </a:p>
        </p:txBody>
      </p:sp>
      <p:sp>
        <p:nvSpPr>
          <p:cNvPr id="34" name="Dikdörtgen 33"/>
          <p:cNvSpPr/>
          <p:nvPr/>
        </p:nvSpPr>
        <p:spPr>
          <a:xfrm>
            <a:off x="2555505" y="2205790"/>
            <a:ext cx="9561176" cy="861774"/>
          </a:xfrm>
          <a:prstGeom prst="rect">
            <a:avLst/>
          </a:prstGeom>
          <a:noFill/>
        </p:spPr>
        <p:txBody>
          <a:bodyPr wrap="square" lIns="91440" tIns="45720" rIns="91440" bIns="45720">
            <a:spAutoFit/>
          </a:bodyPr>
          <a:lstStyle/>
          <a:p>
            <a:pPr marL="342900" indent="-342900" algn="just">
              <a:buFont typeface="Wingdings" panose="05000000000000000000" pitchFamily="2" charset="2"/>
              <a:buChar char="ü"/>
            </a:pPr>
            <a:r>
              <a:rPr lang="tr-TR" sz="2500" b="1" cap="none" spc="0" dirty="0">
                <a:ln w="0"/>
                <a:solidFill>
                  <a:schemeClr val="accent6">
                    <a:lumMod val="75000"/>
                  </a:schemeClr>
                </a:solidFill>
                <a:effectLst>
                  <a:outerShdw blurRad="38100" dist="25400" dir="5400000" algn="ctr" rotWithShape="0">
                    <a:srgbClr val="6E747A">
                      <a:alpha val="43000"/>
                    </a:srgbClr>
                  </a:outerShdw>
                </a:effectLst>
              </a:rPr>
              <a:t>Bilim ve teknolojinin ekonomik ve toplumsal yarar sağlayacak şekilde yenilenmesi sürecidir. </a:t>
            </a:r>
          </a:p>
        </p:txBody>
      </p:sp>
      <p:sp>
        <p:nvSpPr>
          <p:cNvPr id="35" name="Dikdörtgen 34"/>
          <p:cNvSpPr/>
          <p:nvPr/>
        </p:nvSpPr>
        <p:spPr>
          <a:xfrm>
            <a:off x="2555504" y="2994580"/>
            <a:ext cx="9454787" cy="861774"/>
          </a:xfrm>
          <a:prstGeom prst="rect">
            <a:avLst/>
          </a:prstGeom>
          <a:noFill/>
        </p:spPr>
        <p:txBody>
          <a:bodyPr wrap="square" lIns="91440" tIns="45720" rIns="91440" bIns="45720">
            <a:spAutoFit/>
          </a:bodyPr>
          <a:lstStyle/>
          <a:p>
            <a:pPr marL="342900" indent="-342900" algn="just">
              <a:buFont typeface="Wingdings" panose="05000000000000000000" pitchFamily="2" charset="2"/>
              <a:buChar char="ü"/>
            </a:pPr>
            <a:r>
              <a:rPr lang="tr-TR" sz="2500" b="1" cap="none" spc="0" dirty="0">
                <a:ln w="0"/>
                <a:solidFill>
                  <a:schemeClr val="accent6">
                    <a:lumMod val="75000"/>
                  </a:schemeClr>
                </a:solidFill>
                <a:effectLst>
                  <a:outerShdw blurRad="38100" dist="25400" dir="5400000" algn="ctr" rotWithShape="0">
                    <a:srgbClr val="6E747A">
                      <a:alpha val="43000"/>
                    </a:srgbClr>
                  </a:outerShdw>
                </a:effectLst>
              </a:rPr>
              <a:t>İnovasyon, geleceği yaratmakla ve sürdürülebilir karlı büyüme sağlamakla ilgilidir.</a:t>
            </a:r>
          </a:p>
        </p:txBody>
      </p:sp>
      <p:sp>
        <p:nvSpPr>
          <p:cNvPr id="36" name="Dikdörtgen 35"/>
          <p:cNvSpPr/>
          <p:nvPr/>
        </p:nvSpPr>
        <p:spPr>
          <a:xfrm>
            <a:off x="2555503" y="3845433"/>
            <a:ext cx="9454787" cy="1246495"/>
          </a:xfrm>
          <a:prstGeom prst="rect">
            <a:avLst/>
          </a:prstGeom>
          <a:noFill/>
        </p:spPr>
        <p:txBody>
          <a:bodyPr wrap="square" lIns="91440" tIns="45720" rIns="91440" bIns="45720">
            <a:spAutoFit/>
          </a:bodyPr>
          <a:lstStyle/>
          <a:p>
            <a:pPr marL="342900" indent="-342900" algn="just">
              <a:buFont typeface="Wingdings" panose="05000000000000000000" pitchFamily="2" charset="2"/>
              <a:buChar char="ü"/>
            </a:pPr>
            <a:r>
              <a:rPr lang="tr-TR" sz="2500" b="1" dirty="0">
                <a:ln w="0"/>
                <a:solidFill>
                  <a:schemeClr val="accent6">
                    <a:lumMod val="75000"/>
                  </a:schemeClr>
                </a:solidFill>
                <a:effectLst>
                  <a:outerShdw blurRad="38100" dist="25400" dir="5400000" algn="ctr" rotWithShape="0">
                    <a:srgbClr val="6E747A">
                      <a:alpha val="43000"/>
                    </a:srgbClr>
                  </a:outerShdw>
                </a:effectLst>
              </a:rPr>
              <a:t>Bir fikri pazarlanabilir bir ürün ya da hizmete, yeni ya da geliştirilmiş bir imalat yahut dağıtım yöntemine, ya da yeni bir toplumsal hizmete dönüştürmektir (OECD)</a:t>
            </a:r>
            <a:endParaRPr lang="tr-TR" sz="2500" b="1" cap="none" spc="0" dirty="0">
              <a:ln w="0"/>
              <a:solidFill>
                <a:schemeClr val="accent6">
                  <a:lumMod val="75000"/>
                </a:schemeClr>
              </a:solidFill>
              <a:effectLst>
                <a:outerShdw blurRad="38100" dist="25400" dir="5400000" algn="ctr" rotWithShape="0">
                  <a:srgbClr val="6E747A">
                    <a:alpha val="43000"/>
                  </a:srgbClr>
                </a:outerShdw>
              </a:effectLst>
            </a:endParaRPr>
          </a:p>
        </p:txBody>
      </p:sp>
      <p:sp>
        <p:nvSpPr>
          <p:cNvPr id="37" name="Dikdörtgen 36"/>
          <p:cNvSpPr/>
          <p:nvPr/>
        </p:nvSpPr>
        <p:spPr>
          <a:xfrm>
            <a:off x="2555502" y="5008023"/>
            <a:ext cx="9454787" cy="861774"/>
          </a:xfrm>
          <a:prstGeom prst="rect">
            <a:avLst/>
          </a:prstGeom>
          <a:noFill/>
        </p:spPr>
        <p:txBody>
          <a:bodyPr wrap="square" lIns="91440" tIns="45720" rIns="91440" bIns="45720">
            <a:spAutoFit/>
          </a:bodyPr>
          <a:lstStyle/>
          <a:p>
            <a:pPr marL="342900" indent="-342900" algn="just">
              <a:buFont typeface="Wingdings" panose="05000000000000000000" pitchFamily="2" charset="2"/>
              <a:buChar char="ü"/>
            </a:pPr>
            <a:r>
              <a:rPr lang="tr-TR" sz="2500" b="1" dirty="0">
                <a:ln w="0"/>
                <a:solidFill>
                  <a:schemeClr val="accent6">
                    <a:lumMod val="75000"/>
                  </a:schemeClr>
                </a:solidFill>
                <a:effectLst>
                  <a:outerShdw blurRad="38100" dist="25400" dir="5400000" algn="ctr" rotWithShape="0">
                    <a:srgbClr val="6E747A">
                      <a:alpha val="43000"/>
                    </a:srgbClr>
                  </a:outerShdw>
                </a:effectLst>
              </a:rPr>
              <a:t>İnovasyon, bilginin (fikrin) ekonomik ve toplumsal faydaya dönüştürülmesi.</a:t>
            </a:r>
            <a:endParaRPr lang="tr-TR" sz="2500" b="1" cap="none" spc="0" dirty="0">
              <a:ln w="0"/>
              <a:solidFill>
                <a:schemeClr val="accent6">
                  <a:lumMod val="75000"/>
                </a:schemeClr>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42383153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54000">
              <a:srgbClr val="D6E6F5">
                <a:alpha val="4000"/>
              </a:srgbClr>
            </a:gs>
            <a:gs pos="15000">
              <a:schemeClr val="accent1">
                <a:alpha val="1000"/>
                <a:lumMod val="65000"/>
                <a:lumOff val="35000"/>
              </a:schemeClr>
            </a:gs>
            <a:gs pos="80000">
              <a:schemeClr val="accent6">
                <a:lumMod val="75000"/>
                <a:alpha val="0"/>
              </a:schemeClr>
            </a:gs>
            <a:gs pos="98000">
              <a:schemeClr val="accent1">
                <a:lumMod val="45000"/>
                <a:lumOff val="55000"/>
              </a:schemeClr>
            </a:gs>
            <a:gs pos="100000">
              <a:schemeClr val="accent1">
                <a:lumMod val="30000"/>
                <a:lumOff val="70000"/>
                <a:alpha val="0"/>
              </a:schemeClr>
            </a:gs>
          </a:gsLst>
          <a:lin ang="6000000" scaled="0"/>
        </a:gradFill>
        <a:effectLst/>
      </p:bgPr>
    </p:bg>
    <p:spTree>
      <p:nvGrpSpPr>
        <p:cNvPr id="1" name=""/>
        <p:cNvGrpSpPr/>
        <p:nvPr/>
      </p:nvGrpSpPr>
      <p:grpSpPr>
        <a:xfrm>
          <a:off x="0" y="0"/>
          <a:ext cx="0" cy="0"/>
          <a:chOff x="0" y="0"/>
          <a:chExt cx="0" cy="0"/>
        </a:xfrm>
      </p:grpSpPr>
      <p:pic>
        <p:nvPicPr>
          <p:cNvPr id="8" name="Resim 7"/>
          <p:cNvPicPr>
            <a:picLocks noChangeAspect="1"/>
          </p:cNvPicPr>
          <p:nvPr/>
        </p:nvPicPr>
        <p:blipFill>
          <a:blip r:embed="rId2"/>
          <a:stretch>
            <a:fillRect/>
          </a:stretch>
        </p:blipFill>
        <p:spPr>
          <a:xfrm>
            <a:off x="-77211" y="1306717"/>
            <a:ext cx="7527918" cy="4371529"/>
          </a:xfrm>
          <a:prstGeom prst="rect">
            <a:avLst/>
          </a:prstGeom>
        </p:spPr>
      </p:pic>
      <p:sp>
        <p:nvSpPr>
          <p:cNvPr id="9" name="Dikdörtgen 8"/>
          <p:cNvSpPr/>
          <p:nvPr/>
        </p:nvSpPr>
        <p:spPr>
          <a:xfrm>
            <a:off x="3389902" y="241663"/>
            <a:ext cx="5495672" cy="553998"/>
          </a:xfrm>
          <a:prstGeom prst="rect">
            <a:avLst/>
          </a:prstGeom>
          <a:noFill/>
        </p:spPr>
        <p:txBody>
          <a:bodyPr wrap="none" lIns="91440" tIns="45720" rIns="91440" bIns="45720">
            <a:spAutoFit/>
          </a:bodyPr>
          <a:lstStyle/>
          <a:p>
            <a:pPr algn="ctr"/>
            <a:r>
              <a:rPr lang="tr-TR" sz="3000" b="1" dirty="0">
                <a:ln w="0"/>
                <a:solidFill>
                  <a:schemeClr val="accent1">
                    <a:lumMod val="75000"/>
                  </a:schemeClr>
                </a:solidFill>
                <a:effectLst>
                  <a:outerShdw blurRad="38100" dist="25400" dir="5400000" algn="ctr" rotWithShape="0">
                    <a:srgbClr val="6E747A">
                      <a:alpha val="43000"/>
                    </a:srgbClr>
                  </a:outerShdw>
                </a:effectLst>
              </a:rPr>
              <a:t>İNOVASYON (YENİLEŞİM) NEDİR ?</a:t>
            </a:r>
            <a:endParaRPr lang="tr-TR" sz="3000" b="1" cap="none" spc="0" dirty="0">
              <a:ln w="0"/>
              <a:solidFill>
                <a:schemeClr val="accent1">
                  <a:lumMod val="75000"/>
                </a:schemeClr>
              </a:solidFill>
              <a:effectLst>
                <a:outerShdw blurRad="38100" dist="25400" dir="5400000" algn="ctr" rotWithShape="0">
                  <a:srgbClr val="6E747A">
                    <a:alpha val="43000"/>
                  </a:srgbClr>
                </a:outerShdw>
              </a:effectLst>
            </a:endParaRPr>
          </a:p>
        </p:txBody>
      </p:sp>
      <p:pic>
        <p:nvPicPr>
          <p:cNvPr id="2" name="Resim 1"/>
          <p:cNvPicPr>
            <a:picLocks noChangeAspect="1"/>
          </p:cNvPicPr>
          <p:nvPr/>
        </p:nvPicPr>
        <p:blipFill>
          <a:blip r:embed="rId3"/>
          <a:stretch>
            <a:fillRect/>
          </a:stretch>
        </p:blipFill>
        <p:spPr>
          <a:xfrm>
            <a:off x="7359095" y="1806525"/>
            <a:ext cx="4206247" cy="2884492"/>
          </a:xfrm>
          <a:prstGeom prst="rect">
            <a:avLst/>
          </a:prstGeom>
        </p:spPr>
      </p:pic>
    </p:spTree>
    <p:extLst>
      <p:ext uri="{BB962C8B-B14F-4D97-AF65-F5344CB8AC3E}">
        <p14:creationId xmlns:p14="http://schemas.microsoft.com/office/powerpoint/2010/main" val="505221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54000">
              <a:srgbClr val="D6E6F5">
                <a:alpha val="4000"/>
              </a:srgbClr>
            </a:gs>
            <a:gs pos="15000">
              <a:schemeClr val="accent1">
                <a:alpha val="1000"/>
                <a:lumMod val="65000"/>
                <a:lumOff val="35000"/>
              </a:schemeClr>
            </a:gs>
            <a:gs pos="80000">
              <a:schemeClr val="accent6">
                <a:lumMod val="75000"/>
                <a:alpha val="0"/>
              </a:schemeClr>
            </a:gs>
            <a:gs pos="98000">
              <a:schemeClr val="accent1">
                <a:lumMod val="45000"/>
                <a:lumOff val="55000"/>
              </a:schemeClr>
            </a:gs>
            <a:gs pos="100000">
              <a:schemeClr val="accent1">
                <a:lumMod val="30000"/>
                <a:lumOff val="70000"/>
                <a:alpha val="0"/>
              </a:schemeClr>
            </a:gs>
          </a:gsLst>
          <a:lin ang="6000000" scaled="0"/>
        </a:gradFill>
        <a:effectLst/>
      </p:bgPr>
    </p:bg>
    <p:spTree>
      <p:nvGrpSpPr>
        <p:cNvPr id="1" name=""/>
        <p:cNvGrpSpPr/>
        <p:nvPr/>
      </p:nvGrpSpPr>
      <p:grpSpPr>
        <a:xfrm>
          <a:off x="0" y="0"/>
          <a:ext cx="0" cy="0"/>
          <a:chOff x="0" y="0"/>
          <a:chExt cx="0" cy="0"/>
        </a:xfrm>
      </p:grpSpPr>
      <p:pic>
        <p:nvPicPr>
          <p:cNvPr id="5" name="Resim 4"/>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6733" y="1210756"/>
            <a:ext cx="1809136" cy="1114720"/>
          </a:xfrm>
          <a:prstGeom prst="rect">
            <a:avLst/>
          </a:prstGeom>
        </p:spPr>
      </p:pic>
      <p:sp>
        <p:nvSpPr>
          <p:cNvPr id="2" name="Dikdörtgen 1"/>
          <p:cNvSpPr/>
          <p:nvPr/>
        </p:nvSpPr>
        <p:spPr>
          <a:xfrm>
            <a:off x="5023094" y="710466"/>
            <a:ext cx="2510624" cy="553998"/>
          </a:xfrm>
          <a:prstGeom prst="rect">
            <a:avLst/>
          </a:prstGeom>
          <a:noFill/>
        </p:spPr>
        <p:txBody>
          <a:bodyPr wrap="none" lIns="91440" tIns="45720" rIns="91440" bIns="45720">
            <a:spAutoFit/>
          </a:bodyPr>
          <a:lstStyle/>
          <a:p>
            <a:pPr algn="ctr"/>
            <a:r>
              <a:rPr lang="tr-TR" sz="3000" b="1" dirty="0">
                <a:ln w="0"/>
                <a:solidFill>
                  <a:schemeClr val="accent1">
                    <a:lumMod val="75000"/>
                  </a:schemeClr>
                </a:solidFill>
                <a:effectLst>
                  <a:outerShdw blurRad="38100" dist="25400" dir="5400000" algn="ctr" rotWithShape="0">
                    <a:srgbClr val="6E747A">
                      <a:alpha val="43000"/>
                    </a:srgbClr>
                  </a:outerShdw>
                </a:effectLst>
              </a:rPr>
              <a:t>ÜRÜN NEDİR ?</a:t>
            </a:r>
            <a:endParaRPr lang="tr-TR" sz="3000" b="1" cap="none" spc="0" dirty="0">
              <a:ln w="0"/>
              <a:solidFill>
                <a:schemeClr val="accent1">
                  <a:lumMod val="75000"/>
                </a:schemeClr>
              </a:solidFill>
              <a:effectLst>
                <a:outerShdw blurRad="38100" dist="25400" dir="5400000" algn="ctr" rotWithShape="0">
                  <a:srgbClr val="6E747A">
                    <a:alpha val="43000"/>
                  </a:srgbClr>
                </a:outerShdw>
              </a:effectLst>
            </a:endParaRPr>
          </a:p>
        </p:txBody>
      </p:sp>
      <p:sp>
        <p:nvSpPr>
          <p:cNvPr id="8" name="Dikdörtgen 7"/>
          <p:cNvSpPr/>
          <p:nvPr/>
        </p:nvSpPr>
        <p:spPr>
          <a:xfrm>
            <a:off x="3026967" y="1669996"/>
            <a:ext cx="615874" cy="477054"/>
          </a:xfrm>
          <a:prstGeom prst="rect">
            <a:avLst/>
          </a:prstGeom>
          <a:noFill/>
        </p:spPr>
        <p:txBody>
          <a:bodyPr wrap="none" lIns="91440" tIns="45720" rIns="91440" bIns="45720">
            <a:spAutoFit/>
          </a:bodyPr>
          <a:lstStyle/>
          <a:p>
            <a:pPr marL="342900" indent="-342900" algn="ctr">
              <a:buFont typeface="Wingdings" panose="05000000000000000000" pitchFamily="2" charset="2"/>
              <a:buChar char="ü"/>
            </a:pPr>
            <a:r>
              <a:rPr lang="tr-TR" sz="2500" b="1" cap="none" spc="0" dirty="0">
                <a:ln w="0"/>
                <a:solidFill>
                  <a:schemeClr val="accent1">
                    <a:lumMod val="75000"/>
                  </a:schemeClr>
                </a:solidFill>
                <a:effectLst>
                  <a:outerShdw blurRad="38100" dist="25400" dir="5400000" algn="ctr" rotWithShape="0">
                    <a:srgbClr val="6E747A">
                      <a:alpha val="43000"/>
                    </a:srgbClr>
                  </a:outerShdw>
                </a:effectLst>
              </a:rPr>
              <a:t>.</a:t>
            </a:r>
          </a:p>
        </p:txBody>
      </p:sp>
      <p:sp>
        <p:nvSpPr>
          <p:cNvPr id="19" name="Dikdörtgen 18"/>
          <p:cNvSpPr/>
          <p:nvPr/>
        </p:nvSpPr>
        <p:spPr>
          <a:xfrm>
            <a:off x="3026967" y="2093600"/>
            <a:ext cx="615874" cy="477054"/>
          </a:xfrm>
          <a:prstGeom prst="rect">
            <a:avLst/>
          </a:prstGeom>
          <a:noFill/>
        </p:spPr>
        <p:txBody>
          <a:bodyPr wrap="none" lIns="91440" tIns="45720" rIns="91440" bIns="45720">
            <a:spAutoFit/>
          </a:bodyPr>
          <a:lstStyle/>
          <a:p>
            <a:pPr marL="342900" indent="-342900" algn="ctr">
              <a:buFont typeface="Wingdings" panose="05000000000000000000" pitchFamily="2" charset="2"/>
              <a:buChar char="ü"/>
            </a:pPr>
            <a:r>
              <a:rPr lang="tr-TR" sz="2500" b="1" cap="none" spc="0" dirty="0">
                <a:ln w="0"/>
                <a:solidFill>
                  <a:schemeClr val="accent1">
                    <a:lumMod val="75000"/>
                  </a:schemeClr>
                </a:solidFill>
                <a:effectLst>
                  <a:outerShdw blurRad="38100" dist="25400" dir="5400000" algn="ctr" rotWithShape="0">
                    <a:srgbClr val="6E747A">
                      <a:alpha val="43000"/>
                    </a:srgbClr>
                  </a:outerShdw>
                </a:effectLst>
              </a:rPr>
              <a:t>.</a:t>
            </a:r>
          </a:p>
        </p:txBody>
      </p:sp>
      <p:sp>
        <p:nvSpPr>
          <p:cNvPr id="22" name="Dikdörtgen 21"/>
          <p:cNvSpPr/>
          <p:nvPr/>
        </p:nvSpPr>
        <p:spPr>
          <a:xfrm>
            <a:off x="3473684" y="1666596"/>
            <a:ext cx="8642997" cy="477054"/>
          </a:xfrm>
          <a:prstGeom prst="rect">
            <a:avLst/>
          </a:prstGeom>
          <a:noFill/>
        </p:spPr>
        <p:txBody>
          <a:bodyPr wrap="square" lIns="91440" tIns="45720" rIns="91440" bIns="45720">
            <a:spAutoFit/>
          </a:bodyPr>
          <a:lstStyle/>
          <a:p>
            <a:r>
              <a:rPr lang="tr-TR" sz="2500" b="1" cap="none" spc="0" dirty="0">
                <a:ln w="0"/>
                <a:solidFill>
                  <a:schemeClr val="accent6">
                    <a:lumMod val="75000"/>
                  </a:schemeClr>
                </a:solidFill>
                <a:effectLst>
                  <a:outerShdw blurRad="38100" dist="25400" dir="5400000" algn="ctr" rotWithShape="0">
                    <a:srgbClr val="6E747A">
                      <a:alpha val="43000"/>
                    </a:srgbClr>
                  </a:outerShdw>
                </a:effectLst>
              </a:rPr>
              <a:t>Doğadan elde edilen, üretilen yararlı şey, mahsul</a:t>
            </a:r>
          </a:p>
        </p:txBody>
      </p:sp>
      <p:sp>
        <p:nvSpPr>
          <p:cNvPr id="23" name="Dikdörtgen 22"/>
          <p:cNvSpPr/>
          <p:nvPr/>
        </p:nvSpPr>
        <p:spPr>
          <a:xfrm>
            <a:off x="3473684" y="2100643"/>
            <a:ext cx="8642997" cy="861774"/>
          </a:xfrm>
          <a:prstGeom prst="rect">
            <a:avLst/>
          </a:prstGeom>
          <a:noFill/>
        </p:spPr>
        <p:txBody>
          <a:bodyPr wrap="square" lIns="91440" tIns="45720" rIns="91440" bIns="45720">
            <a:spAutoFit/>
          </a:bodyPr>
          <a:lstStyle/>
          <a:p>
            <a:r>
              <a:rPr lang="tr-TR" sz="2500" b="1" cap="none" spc="0" dirty="0">
                <a:ln w="0"/>
                <a:solidFill>
                  <a:srgbClr val="FF0000"/>
                </a:solidFill>
                <a:effectLst>
                  <a:outerShdw blurRad="38100" dist="25400" dir="5400000" algn="ctr" rotWithShape="0">
                    <a:srgbClr val="6E747A">
                      <a:alpha val="43000"/>
                    </a:srgbClr>
                  </a:outerShdw>
                </a:effectLst>
              </a:rPr>
              <a:t>Türlü endüstri alanlarında ham maddelerin işlenmesiyle elde edilen şey</a:t>
            </a:r>
          </a:p>
        </p:txBody>
      </p:sp>
      <p:sp>
        <p:nvSpPr>
          <p:cNvPr id="24" name="Dikdörtgen 23"/>
          <p:cNvSpPr/>
          <p:nvPr/>
        </p:nvSpPr>
        <p:spPr>
          <a:xfrm>
            <a:off x="3503244" y="2906040"/>
            <a:ext cx="9706867" cy="477054"/>
          </a:xfrm>
          <a:prstGeom prst="rect">
            <a:avLst/>
          </a:prstGeom>
          <a:noFill/>
        </p:spPr>
        <p:txBody>
          <a:bodyPr wrap="square" lIns="91440" tIns="45720" rIns="91440" bIns="45720">
            <a:spAutoFit/>
          </a:bodyPr>
          <a:lstStyle/>
          <a:p>
            <a:r>
              <a:rPr lang="tr-TR" sz="2500" b="1" dirty="0">
                <a:ln w="0"/>
                <a:solidFill>
                  <a:schemeClr val="accent6">
                    <a:lumMod val="75000"/>
                  </a:schemeClr>
                </a:solidFill>
                <a:effectLst>
                  <a:outerShdw blurRad="38100" dist="25400" dir="5400000" algn="ctr" rotWithShape="0">
                    <a:srgbClr val="6E747A">
                      <a:alpha val="43000"/>
                    </a:srgbClr>
                  </a:outerShdw>
                </a:effectLst>
              </a:rPr>
              <a:t>Bir tutum ve davranışın ortaya çıkardığı şey</a:t>
            </a:r>
            <a:endParaRPr lang="tr-TR" sz="2500" b="1" cap="none" spc="0" dirty="0">
              <a:ln w="0"/>
              <a:solidFill>
                <a:schemeClr val="accent6">
                  <a:lumMod val="75000"/>
                </a:schemeClr>
              </a:solidFill>
              <a:effectLst>
                <a:outerShdw blurRad="38100" dist="25400" dir="5400000" algn="ctr" rotWithShape="0">
                  <a:srgbClr val="6E747A">
                    <a:alpha val="43000"/>
                  </a:srgbClr>
                </a:outerShdw>
              </a:effectLst>
            </a:endParaRPr>
          </a:p>
        </p:txBody>
      </p:sp>
      <p:sp>
        <p:nvSpPr>
          <p:cNvPr id="25" name="Dikdörtgen 24"/>
          <p:cNvSpPr/>
          <p:nvPr/>
        </p:nvSpPr>
        <p:spPr>
          <a:xfrm>
            <a:off x="3026967" y="2906040"/>
            <a:ext cx="615874" cy="477054"/>
          </a:xfrm>
          <a:prstGeom prst="rect">
            <a:avLst/>
          </a:prstGeom>
          <a:noFill/>
        </p:spPr>
        <p:txBody>
          <a:bodyPr wrap="none" lIns="91440" tIns="45720" rIns="91440" bIns="45720">
            <a:spAutoFit/>
          </a:bodyPr>
          <a:lstStyle/>
          <a:p>
            <a:pPr marL="342900" indent="-342900" algn="ctr">
              <a:buFont typeface="Wingdings" panose="05000000000000000000" pitchFamily="2" charset="2"/>
              <a:buChar char="ü"/>
            </a:pPr>
            <a:r>
              <a:rPr lang="tr-TR" sz="2500" b="1" cap="none" spc="0" dirty="0">
                <a:ln w="0"/>
                <a:solidFill>
                  <a:schemeClr val="accent1">
                    <a:lumMod val="75000"/>
                  </a:schemeClr>
                </a:solidFill>
                <a:effectLst>
                  <a:outerShdw blurRad="38100" dist="25400" dir="5400000" algn="ctr" rotWithShape="0">
                    <a:srgbClr val="6E747A">
                      <a:alpha val="43000"/>
                    </a:srgbClr>
                  </a:outerShdw>
                </a:effectLst>
              </a:rPr>
              <a:t>.</a:t>
            </a:r>
          </a:p>
        </p:txBody>
      </p:sp>
      <p:sp>
        <p:nvSpPr>
          <p:cNvPr id="21" name="Dikdörtgen 20"/>
          <p:cNvSpPr/>
          <p:nvPr/>
        </p:nvSpPr>
        <p:spPr>
          <a:xfrm>
            <a:off x="3473726" y="3529287"/>
            <a:ext cx="8471880" cy="2015936"/>
          </a:xfrm>
          <a:prstGeom prst="rect">
            <a:avLst/>
          </a:prstGeom>
          <a:noFill/>
        </p:spPr>
        <p:txBody>
          <a:bodyPr wrap="square" lIns="91440" tIns="45720" rIns="91440" bIns="45720">
            <a:spAutoFit/>
          </a:bodyPr>
          <a:lstStyle/>
          <a:p>
            <a:r>
              <a:rPr lang="tr-TR" sz="2500" b="1" dirty="0">
                <a:ln w="0"/>
                <a:solidFill>
                  <a:schemeClr val="accent1">
                    <a:lumMod val="75000"/>
                  </a:schemeClr>
                </a:solidFill>
                <a:effectLst>
                  <a:outerShdw blurRad="38100" dist="25400" dir="5400000" algn="ctr" rotWithShape="0">
                    <a:srgbClr val="6E747A">
                      <a:alpha val="43000"/>
                    </a:srgbClr>
                  </a:outerShdw>
                </a:effectLst>
              </a:rPr>
              <a:t>Ekonomide belirli bir malzeme ve insan hizmeti vererek meydana getirilen kullanılabilir yarı işlenmiş veya tamamlanmış madde. </a:t>
            </a:r>
          </a:p>
          <a:p>
            <a:r>
              <a:rPr lang="tr-TR" sz="2500" b="1" dirty="0">
                <a:ln w="0"/>
                <a:solidFill>
                  <a:schemeClr val="accent1">
                    <a:lumMod val="75000"/>
                  </a:schemeClr>
                </a:solidFill>
                <a:effectLst>
                  <a:outerShdw blurRad="38100" dist="25400" dir="5400000" algn="ctr" rotWithShape="0">
                    <a:srgbClr val="6E747A">
                      <a:alpha val="43000"/>
                    </a:srgbClr>
                  </a:outerShdw>
                </a:effectLst>
              </a:rPr>
              <a:t>Ürün, yetiştirilen, yapılan ve bir yerden diğer bir yere taşınan şekillendirilmiş ticari eşyadır. </a:t>
            </a:r>
            <a:endParaRPr lang="tr-TR" sz="2500" b="1" cap="none" spc="0" dirty="0">
              <a:ln w="0"/>
              <a:solidFill>
                <a:schemeClr val="accent1">
                  <a:lumMod val="75000"/>
                </a:schemeClr>
              </a:solidFill>
              <a:effectLst>
                <a:outerShdw blurRad="38100" dist="25400" dir="5400000" algn="ctr" rotWithShape="0">
                  <a:srgbClr val="6E747A">
                    <a:alpha val="43000"/>
                  </a:srgbClr>
                </a:outerShdw>
              </a:effectLst>
            </a:endParaRPr>
          </a:p>
        </p:txBody>
      </p:sp>
      <p:sp>
        <p:nvSpPr>
          <p:cNvPr id="26" name="Dikdörtgen 25"/>
          <p:cNvSpPr/>
          <p:nvPr/>
        </p:nvSpPr>
        <p:spPr>
          <a:xfrm>
            <a:off x="3026967" y="3529287"/>
            <a:ext cx="615874" cy="477054"/>
          </a:xfrm>
          <a:prstGeom prst="rect">
            <a:avLst/>
          </a:prstGeom>
          <a:noFill/>
        </p:spPr>
        <p:txBody>
          <a:bodyPr wrap="none" lIns="91440" tIns="45720" rIns="91440" bIns="45720">
            <a:spAutoFit/>
          </a:bodyPr>
          <a:lstStyle/>
          <a:p>
            <a:pPr marL="342900" indent="-342900" algn="ctr">
              <a:buFont typeface="Wingdings" panose="05000000000000000000" pitchFamily="2" charset="2"/>
              <a:buChar char="ü"/>
            </a:pPr>
            <a:r>
              <a:rPr lang="tr-TR" sz="2500" b="1" cap="none" spc="0" dirty="0">
                <a:ln w="0"/>
                <a:solidFill>
                  <a:schemeClr val="accent2">
                    <a:lumMod val="50000"/>
                  </a:schemeClr>
                </a:solidFill>
                <a:effectLst>
                  <a:outerShdw blurRad="38100" dist="25400" dir="5400000" algn="ctr" rotWithShape="0">
                    <a:srgbClr val="6E747A">
                      <a:alpha val="43000"/>
                    </a:srgbClr>
                  </a:outerShdw>
                </a:effectLst>
              </a:rPr>
              <a:t>.</a:t>
            </a:r>
          </a:p>
        </p:txBody>
      </p:sp>
      <p:sp>
        <p:nvSpPr>
          <p:cNvPr id="27" name="Dikdörtgen 26"/>
          <p:cNvSpPr/>
          <p:nvPr/>
        </p:nvSpPr>
        <p:spPr>
          <a:xfrm>
            <a:off x="3026967" y="4666425"/>
            <a:ext cx="615874" cy="477054"/>
          </a:xfrm>
          <a:prstGeom prst="rect">
            <a:avLst/>
          </a:prstGeom>
          <a:noFill/>
        </p:spPr>
        <p:txBody>
          <a:bodyPr wrap="none" lIns="91440" tIns="45720" rIns="91440" bIns="45720">
            <a:spAutoFit/>
          </a:bodyPr>
          <a:lstStyle/>
          <a:p>
            <a:pPr marL="342900" indent="-342900" algn="ctr">
              <a:buFont typeface="Wingdings" panose="05000000000000000000" pitchFamily="2" charset="2"/>
              <a:buChar char="ü"/>
            </a:pPr>
            <a:r>
              <a:rPr lang="tr-TR" sz="2500" b="1" cap="none" spc="0" dirty="0">
                <a:ln w="0"/>
                <a:solidFill>
                  <a:schemeClr val="accent2">
                    <a:lumMod val="50000"/>
                  </a:schemeClr>
                </a:solidFill>
                <a:effectLst>
                  <a:outerShdw blurRad="38100" dist="25400" dir="5400000" algn="ctr" rotWithShape="0">
                    <a:srgbClr val="6E747A">
                      <a:alpha val="43000"/>
                    </a:srgbClr>
                  </a:outerShdw>
                </a:effectLst>
              </a:rPr>
              <a:t>.</a:t>
            </a:r>
          </a:p>
        </p:txBody>
      </p:sp>
      <p:sp>
        <p:nvSpPr>
          <p:cNvPr id="3" name="Sol Ayraç 2"/>
          <p:cNvSpPr/>
          <p:nvPr/>
        </p:nvSpPr>
        <p:spPr>
          <a:xfrm>
            <a:off x="3026967" y="1591408"/>
            <a:ext cx="120679" cy="1791686"/>
          </a:xfrm>
          <a:prstGeom prst="leftBrace">
            <a:avLst/>
          </a:prstGeom>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29" name="Sol Ayraç 28"/>
          <p:cNvSpPr/>
          <p:nvPr/>
        </p:nvSpPr>
        <p:spPr>
          <a:xfrm>
            <a:off x="3026967" y="3529287"/>
            <a:ext cx="120678" cy="2015936"/>
          </a:xfrm>
          <a:prstGeom prst="leftBrace">
            <a:avLst/>
          </a:prstGeom>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pic>
        <p:nvPicPr>
          <p:cNvPr id="7" name="Resim 6"/>
          <p:cNvPicPr>
            <a:picLocks noChangeAspect="1"/>
          </p:cNvPicPr>
          <p:nvPr/>
        </p:nvPicPr>
        <p:blipFill>
          <a:blip r:embed="rId4"/>
          <a:stretch>
            <a:fillRect/>
          </a:stretch>
        </p:blipFill>
        <p:spPr>
          <a:xfrm>
            <a:off x="1635652" y="3903898"/>
            <a:ext cx="1231716" cy="1257200"/>
          </a:xfrm>
          <a:prstGeom prst="rect">
            <a:avLst/>
          </a:prstGeom>
        </p:spPr>
      </p:pic>
      <p:pic>
        <p:nvPicPr>
          <p:cNvPr id="9" name="Resim 8"/>
          <p:cNvPicPr>
            <a:picLocks noChangeAspect="1"/>
          </p:cNvPicPr>
          <p:nvPr/>
        </p:nvPicPr>
        <p:blipFill>
          <a:blip r:embed="rId5"/>
          <a:stretch>
            <a:fillRect/>
          </a:stretch>
        </p:blipFill>
        <p:spPr>
          <a:xfrm>
            <a:off x="1542789" y="1822855"/>
            <a:ext cx="1324578" cy="1316141"/>
          </a:xfrm>
          <a:prstGeom prst="rect">
            <a:avLst/>
          </a:prstGeom>
        </p:spPr>
      </p:pic>
    </p:spTree>
    <p:extLst>
      <p:ext uri="{BB962C8B-B14F-4D97-AF65-F5344CB8AC3E}">
        <p14:creationId xmlns:p14="http://schemas.microsoft.com/office/powerpoint/2010/main" val="33586883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54000">
              <a:srgbClr val="D6E6F5">
                <a:alpha val="4000"/>
              </a:srgbClr>
            </a:gs>
            <a:gs pos="15000">
              <a:schemeClr val="accent1">
                <a:alpha val="1000"/>
                <a:lumMod val="65000"/>
                <a:lumOff val="35000"/>
              </a:schemeClr>
            </a:gs>
            <a:gs pos="80000">
              <a:schemeClr val="accent6">
                <a:lumMod val="75000"/>
                <a:alpha val="0"/>
              </a:schemeClr>
            </a:gs>
            <a:gs pos="98000">
              <a:schemeClr val="accent1">
                <a:lumMod val="45000"/>
                <a:lumOff val="55000"/>
              </a:schemeClr>
            </a:gs>
            <a:gs pos="100000">
              <a:schemeClr val="accent1">
                <a:lumMod val="30000"/>
                <a:lumOff val="70000"/>
                <a:alpha val="0"/>
              </a:schemeClr>
            </a:gs>
          </a:gsLst>
          <a:lin ang="6000000" scaled="0"/>
        </a:gradFill>
        <a:effectLst/>
      </p:bgPr>
    </p:bg>
    <p:spTree>
      <p:nvGrpSpPr>
        <p:cNvPr id="1" name=""/>
        <p:cNvGrpSpPr/>
        <p:nvPr/>
      </p:nvGrpSpPr>
      <p:grpSpPr>
        <a:xfrm>
          <a:off x="0" y="0"/>
          <a:ext cx="0" cy="0"/>
          <a:chOff x="0" y="0"/>
          <a:chExt cx="0" cy="0"/>
        </a:xfrm>
      </p:grpSpPr>
      <p:pic>
        <p:nvPicPr>
          <p:cNvPr id="46082" name="Picture 2" descr="Genişletilmiş Ürün Geliştirme Yaklaşımı">
            <a:extLst>
              <a:ext uri="{FF2B5EF4-FFF2-40B4-BE49-F238E27FC236}">
                <a16:creationId xmlns:a16="http://schemas.microsoft.com/office/drawing/2014/main" id="{29757370-214C-40E2-962D-84195D068D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2615862"/>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3466</TotalTime>
  <Words>534</Words>
  <Application>Microsoft Office PowerPoint</Application>
  <PresentationFormat>Geniş ekran</PresentationFormat>
  <Paragraphs>61</Paragraphs>
  <Slides>18</Slides>
  <Notes>0</Notes>
  <HiddenSlides>0</HiddenSlides>
  <MMClips>0</MMClips>
  <ScaleCrop>false</ScaleCrop>
  <HeadingPairs>
    <vt:vector size="6" baseType="variant">
      <vt:variant>
        <vt:lpstr>Kullanılan Yazı Tipleri</vt:lpstr>
      </vt:variant>
      <vt:variant>
        <vt:i4>6</vt:i4>
      </vt:variant>
      <vt:variant>
        <vt:lpstr>Tema</vt:lpstr>
      </vt:variant>
      <vt:variant>
        <vt:i4>1</vt:i4>
      </vt:variant>
      <vt:variant>
        <vt:lpstr>Slayt Başlıkları</vt:lpstr>
      </vt:variant>
      <vt:variant>
        <vt:i4>18</vt:i4>
      </vt:variant>
    </vt:vector>
  </HeadingPairs>
  <TitlesOfParts>
    <vt:vector size="25" baseType="lpstr">
      <vt:lpstr>Arial</vt:lpstr>
      <vt:lpstr>Arial Narrow</vt:lpstr>
      <vt:lpstr>Calibri</vt:lpstr>
      <vt:lpstr>Calibri Light</vt:lpstr>
      <vt:lpstr>Lucida Sans Typewriter</vt:lpstr>
      <vt:lpstr>Wingdings</vt:lpstr>
      <vt:lpstr>Office Teması</vt:lpstr>
      <vt:lpstr>Teknoloji Transferi Ofisi Danışmanı</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Teknoloji Transferi Ofisi Danışmanı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selimh</dc:creator>
  <cp:lastModifiedBy>Selim HARTOMACIOĞLU</cp:lastModifiedBy>
  <cp:revision>741</cp:revision>
  <dcterms:created xsi:type="dcterms:W3CDTF">2018-12-19T21:01:22Z</dcterms:created>
  <dcterms:modified xsi:type="dcterms:W3CDTF">2024-08-14T06:09:58Z</dcterms:modified>
</cp:coreProperties>
</file>

<file path=docProps/thumbnail.jpeg>
</file>